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66" r:id="rId3"/>
    <p:sldId id="258" r:id="rId4"/>
    <p:sldId id="267" r:id="rId5"/>
    <p:sldId id="295" r:id="rId6"/>
    <p:sldId id="296" r:id="rId7"/>
    <p:sldId id="297" r:id="rId8"/>
    <p:sldId id="311" r:id="rId9"/>
    <p:sldId id="310" r:id="rId10"/>
    <p:sldId id="315" r:id="rId11"/>
    <p:sldId id="320" r:id="rId12"/>
    <p:sldId id="319" r:id="rId13"/>
    <p:sldId id="312" r:id="rId14"/>
    <p:sldId id="316" r:id="rId15"/>
    <p:sldId id="321" r:id="rId16"/>
    <p:sldId id="308" r:id="rId17"/>
    <p:sldId id="298" r:id="rId18"/>
    <p:sldId id="268" r:id="rId19"/>
    <p:sldId id="294" r:id="rId20"/>
    <p:sldId id="270" r:id="rId21"/>
    <p:sldId id="271" r:id="rId22"/>
    <p:sldId id="302" r:id="rId23"/>
    <p:sldId id="300" r:id="rId24"/>
    <p:sldId id="301" r:id="rId25"/>
    <p:sldId id="303" r:id="rId26"/>
    <p:sldId id="304" r:id="rId27"/>
    <p:sldId id="305" r:id="rId28"/>
    <p:sldId id="306" r:id="rId29"/>
    <p:sldId id="307" r:id="rId30"/>
    <p:sldId id="309" r:id="rId31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ACE2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0" autoAdjust="0"/>
    <p:restoredTop sz="94619" autoAdjust="0"/>
  </p:normalViewPr>
  <p:slideViewPr>
    <p:cSldViewPr snapToGrid="0">
      <p:cViewPr varScale="1">
        <p:scale>
          <a:sx n="108" d="100"/>
          <a:sy n="108" d="100"/>
        </p:scale>
        <p:origin x="42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5DDB7-416C-4627-880C-E1C6F5A1ACAD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7D0A0-DE62-4188-AB50-0D362767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65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번 슬라이드 </a:t>
            </a:r>
            <a:r>
              <a:rPr lang="en-US" altLang="ko-KR" dirty="0"/>
              <a:t>– </a:t>
            </a:r>
            <a:r>
              <a:rPr lang="ko-KR" altLang="en-US" dirty="0"/>
              <a:t>현재 나의 위치 나와있는 이미지로 변경 </a:t>
            </a:r>
            <a:r>
              <a:rPr lang="ko-KR" altLang="en-US" dirty="0" err="1"/>
              <a:t>해야댐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7D0A0-DE62-4188-AB50-0D362767E2B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66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6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91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7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4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90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38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4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9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0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78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8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" TargetMode="External"/><Relationship Id="rId2" Type="http://schemas.openxmlformats.org/officeDocument/2006/relationships/hyperlink" Target="https://cloud.google.com/maps-platform/?hl=ko&amp;utm_source=google&amp;utm_medium=cpc&amp;utm_campaign=FY18-Q2-global-demandgen-paidsearchonnetworkhouseads-cs-maps_contactsal_saf&amp;utm_content=text-ad-none-none-DEV_c-CRE_467208338792-ADGP_Hybrid%20%7C%20AW%20SEM%20%7C%25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3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773536" y="1584344"/>
            <a:ext cx="6644930" cy="5273656"/>
            <a:chOff x="2773536" y="1584344"/>
            <a:chExt cx="6644930" cy="5273656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>
              <a:off x="2842334" y="1584344"/>
              <a:ext cx="6507333" cy="5273656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 rot="5400000">
              <a:off x="9028289" y="4008296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 rot="5400000">
              <a:off x="2452157" y="3660680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 rot="5400000">
              <a:off x="2456920" y="4532217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 rot="5400000">
              <a:off x="6044433" y="1217453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 rot="5400000">
              <a:off x="3817872" y="1580088"/>
              <a:ext cx="4556255" cy="5999568"/>
            </a:xfrm>
            <a:prstGeom prst="rect">
              <a:avLst/>
            </a:prstGeom>
            <a:gradFill flip="none" rotWithShape="1">
              <a:gsLst>
                <a:gs pos="20000">
                  <a:schemeClr val="accent1">
                    <a:lumMod val="50000"/>
                  </a:schemeClr>
                </a:gs>
                <a:gs pos="20000">
                  <a:srgbClr val="2E85BF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 rot="5400000">
              <a:off x="6908322" y="1908144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 rot="5400000">
              <a:off x="8558068" y="2480248"/>
              <a:ext cx="178360" cy="458385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3481380" y="3429000"/>
            <a:ext cx="522090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4000" b="1" kern="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96719" y="2462192"/>
            <a:ext cx="590226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white"/>
                </a:solidFill>
              </a:rPr>
              <a:t>3</a:t>
            </a:r>
            <a:r>
              <a:rPr lang="ko-KR" altLang="en-US" sz="2000" b="1" kern="0" dirty="0">
                <a:solidFill>
                  <a:prstClr val="white"/>
                </a:solidFill>
              </a:rPr>
              <a:t>조</a:t>
            </a:r>
            <a:endParaRPr lang="en-US" altLang="ko-KR" sz="2000" b="1" kern="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28ED4-861C-4D6C-B852-6E36C7E73962}"/>
              </a:ext>
            </a:extLst>
          </p:cNvPr>
          <p:cNvSpPr txBox="1"/>
          <p:nvPr/>
        </p:nvSpPr>
        <p:spPr>
          <a:xfrm>
            <a:off x="3695996" y="4647333"/>
            <a:ext cx="538189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조장</a:t>
            </a:r>
            <a:r>
              <a:rPr lang="en-US" altLang="ko-KR" b="1" kern="0" dirty="0">
                <a:solidFill>
                  <a:prstClr val="white"/>
                </a:solidFill>
              </a:rPr>
              <a:t>: </a:t>
            </a:r>
            <a:r>
              <a:rPr lang="ko-KR" altLang="en-US" b="1" kern="0" dirty="0">
                <a:solidFill>
                  <a:prstClr val="white"/>
                </a:solidFill>
              </a:rPr>
              <a:t>배민경</a:t>
            </a:r>
            <a:r>
              <a:rPr lang="en-US" altLang="ko-KR" b="1" kern="0" dirty="0">
                <a:solidFill>
                  <a:prstClr val="white"/>
                </a:solidFill>
              </a:rPr>
              <a:t>(20193093)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b="1" kern="0" dirty="0" err="1">
                <a:solidFill>
                  <a:prstClr val="white"/>
                </a:solidFill>
              </a:rPr>
              <a:t>부조장</a:t>
            </a:r>
            <a:r>
              <a:rPr lang="en-US" altLang="ko-KR" b="1" kern="0" dirty="0">
                <a:solidFill>
                  <a:prstClr val="white"/>
                </a:solidFill>
              </a:rPr>
              <a:t>: </a:t>
            </a:r>
            <a:r>
              <a:rPr lang="ko-KR" altLang="en-US" b="1" kern="0" dirty="0" err="1">
                <a:solidFill>
                  <a:prstClr val="white"/>
                </a:solidFill>
              </a:rPr>
              <a:t>윤한영</a:t>
            </a:r>
            <a:r>
              <a:rPr lang="en-US" altLang="ko-KR" b="1" kern="0" dirty="0">
                <a:solidFill>
                  <a:prstClr val="white"/>
                </a:solidFill>
              </a:rPr>
              <a:t>(20173041)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조원</a:t>
            </a:r>
            <a:r>
              <a:rPr lang="en-US" altLang="ko-KR" b="1" kern="0" dirty="0">
                <a:solidFill>
                  <a:prstClr val="white"/>
                </a:solidFill>
              </a:rPr>
              <a:t>: </a:t>
            </a:r>
            <a:r>
              <a:rPr lang="ko-KR" altLang="en-US" b="1" kern="0" dirty="0" err="1">
                <a:solidFill>
                  <a:prstClr val="white"/>
                </a:solidFill>
              </a:rPr>
              <a:t>강경목</a:t>
            </a:r>
            <a:r>
              <a:rPr lang="en-US" altLang="ko-KR" b="1" kern="0" dirty="0">
                <a:solidFill>
                  <a:prstClr val="white"/>
                </a:solidFill>
              </a:rPr>
              <a:t>(20173099), 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박재현</a:t>
            </a:r>
            <a:r>
              <a:rPr lang="en-US" altLang="ko-KR" b="1" kern="0" dirty="0">
                <a:solidFill>
                  <a:prstClr val="white"/>
                </a:solidFill>
              </a:rPr>
              <a:t>(20173095), 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b="1" kern="0" dirty="0" err="1">
                <a:solidFill>
                  <a:prstClr val="white"/>
                </a:solidFill>
              </a:rPr>
              <a:t>임영제</a:t>
            </a:r>
            <a:r>
              <a:rPr lang="en-US" altLang="ko-KR" b="1" kern="0" dirty="0">
                <a:solidFill>
                  <a:prstClr val="white"/>
                </a:solidFill>
              </a:rPr>
              <a:t>(20173054)</a:t>
            </a:r>
          </a:p>
          <a:p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541B1-5DE6-4B4D-85E9-644DBF1C4572}"/>
              </a:ext>
            </a:extLst>
          </p:cNvPr>
          <p:cNvSpPr txBox="1"/>
          <p:nvPr/>
        </p:nvSpPr>
        <p:spPr>
          <a:xfrm>
            <a:off x="141772" y="153904"/>
            <a:ext cx="172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결과보고서</a:t>
            </a:r>
          </a:p>
        </p:txBody>
      </p:sp>
    </p:spTree>
    <p:extLst>
      <p:ext uri="{BB962C8B-B14F-4D97-AF65-F5344CB8AC3E}">
        <p14:creationId xmlns:p14="http://schemas.microsoft.com/office/powerpoint/2010/main" val="3735884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7500" y="106535"/>
            <a:ext cx="11897212" cy="6644930"/>
            <a:chOff x="284085" y="70022"/>
            <a:chExt cx="12012733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106305" y="419242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E45A7-5605-4BFD-998F-6A175C036A84}"/>
              </a:ext>
            </a:extLst>
          </p:cNvPr>
          <p:cNvSpPr txBox="1"/>
          <p:nvPr/>
        </p:nvSpPr>
        <p:spPr>
          <a:xfrm>
            <a:off x="1397090" y="559713"/>
            <a:ext cx="9478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</a:rPr>
              <a:t>Application.properties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담당자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ko-KR" altLang="en-US" sz="2400" b="1" dirty="0" err="1">
                <a:solidFill>
                  <a:srgbClr val="FF0000"/>
                </a:solidFill>
              </a:rPr>
              <a:t>배민경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임영제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(49Line)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03278B-2A30-4CEB-8791-870968DE19EF}"/>
              </a:ext>
            </a:extLst>
          </p:cNvPr>
          <p:cNvSpPr txBox="1"/>
          <p:nvPr/>
        </p:nvSpPr>
        <p:spPr>
          <a:xfrm>
            <a:off x="8972507" y="1363354"/>
            <a:ext cx="3008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서버가 </a:t>
            </a:r>
            <a:r>
              <a:rPr lang="en-US" altLang="ko-KR" sz="2000" b="1" dirty="0">
                <a:solidFill>
                  <a:srgbClr val="FF0000"/>
                </a:solidFill>
              </a:rPr>
              <a:t>DB</a:t>
            </a:r>
            <a:r>
              <a:rPr lang="ko-KR" altLang="en-US" sz="2000" b="1" dirty="0">
                <a:solidFill>
                  <a:srgbClr val="FF0000"/>
                </a:solidFill>
              </a:rPr>
              <a:t>에 접근하기 위해 작성된 코드입니다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오픈소스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27877A-D38C-47B8-BC43-6D6C2A8E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30" y="1082933"/>
            <a:ext cx="7748834" cy="44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7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7500" y="106535"/>
            <a:ext cx="11897212" cy="6644930"/>
            <a:chOff x="284085" y="70022"/>
            <a:chExt cx="12012733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106305" y="419242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E45A7-5605-4BFD-998F-6A175C036A84}"/>
              </a:ext>
            </a:extLst>
          </p:cNvPr>
          <p:cNvSpPr txBox="1"/>
          <p:nvPr/>
        </p:nvSpPr>
        <p:spPr>
          <a:xfrm>
            <a:off x="1397090" y="559713"/>
            <a:ext cx="1047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IndexController.java </a:t>
            </a:r>
            <a:r>
              <a:rPr lang="ko-KR" altLang="en-US" sz="2400" b="1" dirty="0">
                <a:solidFill>
                  <a:srgbClr val="FF0000"/>
                </a:solidFill>
              </a:rPr>
              <a:t>담당자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ko-KR" altLang="en-US" sz="2400" b="1" dirty="0" err="1">
                <a:solidFill>
                  <a:srgbClr val="FF0000"/>
                </a:solidFill>
              </a:rPr>
              <a:t>배민경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임영제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(296</a:t>
            </a:r>
            <a:r>
              <a:rPr lang="en-US" altLang="ko-KR" sz="2400" b="1" baseline="30000" dirty="0">
                <a:solidFill>
                  <a:srgbClr val="FF0000"/>
                </a:solidFill>
              </a:rPr>
              <a:t>th</a:t>
            </a:r>
            <a:r>
              <a:rPr lang="en-US" altLang="ko-KR" sz="2400" b="1" dirty="0">
                <a:solidFill>
                  <a:srgbClr val="FF0000"/>
                </a:solidFill>
              </a:rPr>
              <a:t> Line of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511Line)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03278B-2A30-4CEB-8791-870968DE19EF}"/>
              </a:ext>
            </a:extLst>
          </p:cNvPr>
          <p:cNvSpPr txBox="1"/>
          <p:nvPr/>
        </p:nvSpPr>
        <p:spPr>
          <a:xfrm>
            <a:off x="9511645" y="1363354"/>
            <a:ext cx="24692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Front</a:t>
            </a:r>
            <a:r>
              <a:rPr lang="ko-KR" altLang="en-US" sz="2000" b="1" dirty="0">
                <a:solidFill>
                  <a:srgbClr val="FF0000"/>
                </a:solidFill>
              </a:rPr>
              <a:t>에서 </a:t>
            </a:r>
            <a:r>
              <a:rPr lang="en-US" altLang="ko-KR" sz="2000" b="1" dirty="0">
                <a:solidFill>
                  <a:srgbClr val="FF0000"/>
                </a:solidFill>
              </a:rPr>
              <a:t>/login</a:t>
            </a:r>
            <a:r>
              <a:rPr lang="ko-KR" altLang="en-US" sz="2000" b="1" dirty="0">
                <a:solidFill>
                  <a:srgbClr val="FF0000"/>
                </a:solidFill>
              </a:rPr>
              <a:t> 이라는 </a:t>
            </a:r>
            <a:r>
              <a:rPr lang="en-US" altLang="ko-KR" sz="2000" b="1" dirty="0" err="1">
                <a:solidFill>
                  <a:srgbClr val="FF0000"/>
                </a:solidFill>
              </a:rPr>
              <a:t>url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요청을 받았을 때 어떠한 값을 반환하는 기능을 하는 코드입니다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1DF64EA-EA06-406E-8901-F59B46E2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80" y="1085847"/>
            <a:ext cx="8102021" cy="45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7500" y="106535"/>
            <a:ext cx="11897212" cy="6644930"/>
            <a:chOff x="284085" y="70022"/>
            <a:chExt cx="12012733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106305" y="419242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E45A7-5605-4BFD-998F-6A175C036A84}"/>
              </a:ext>
            </a:extLst>
          </p:cNvPr>
          <p:cNvSpPr txBox="1"/>
          <p:nvPr/>
        </p:nvSpPr>
        <p:spPr>
          <a:xfrm>
            <a:off x="1397090" y="559713"/>
            <a:ext cx="1047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Index.html(Login </a:t>
            </a:r>
            <a:r>
              <a:rPr lang="ko-KR" altLang="en-US" sz="2400" b="1" dirty="0">
                <a:solidFill>
                  <a:srgbClr val="FF0000"/>
                </a:solidFill>
              </a:rPr>
              <a:t>기능</a:t>
            </a:r>
            <a:r>
              <a:rPr lang="en-US" altLang="ko-KR" sz="2400" b="1" dirty="0">
                <a:solidFill>
                  <a:srgbClr val="FF0000"/>
                </a:solidFill>
              </a:rPr>
              <a:t>) </a:t>
            </a:r>
            <a:r>
              <a:rPr lang="ko-KR" altLang="en-US" sz="2400" b="1" dirty="0">
                <a:solidFill>
                  <a:srgbClr val="FF0000"/>
                </a:solidFill>
              </a:rPr>
              <a:t>담당자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ko-KR" altLang="en-US" sz="2400" b="1" dirty="0" err="1">
                <a:solidFill>
                  <a:srgbClr val="FF0000"/>
                </a:solidFill>
              </a:rPr>
              <a:t>강경목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박재현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윤한영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(3564</a:t>
            </a:r>
            <a:r>
              <a:rPr lang="en-US" altLang="ko-KR" sz="2400" b="1" baseline="30000" dirty="0">
                <a:solidFill>
                  <a:srgbClr val="FF0000"/>
                </a:solidFill>
              </a:rPr>
              <a:t>th</a:t>
            </a:r>
            <a:r>
              <a:rPr lang="en-US" altLang="ko-KR" sz="2400" b="1" dirty="0">
                <a:solidFill>
                  <a:srgbClr val="FF0000"/>
                </a:solidFill>
              </a:rPr>
              <a:t>L of 4370L)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03278B-2A30-4CEB-8791-870968DE19EF}"/>
              </a:ext>
            </a:extLst>
          </p:cNvPr>
          <p:cNvSpPr txBox="1"/>
          <p:nvPr/>
        </p:nvSpPr>
        <p:spPr>
          <a:xfrm>
            <a:off x="6366637" y="1113541"/>
            <a:ext cx="5631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Login</a:t>
            </a:r>
            <a:r>
              <a:rPr lang="ko-KR" altLang="en-US" sz="2000" b="1" dirty="0">
                <a:solidFill>
                  <a:srgbClr val="FF0000"/>
                </a:solidFill>
              </a:rPr>
              <a:t>에 관련된 기능입니다</a:t>
            </a:r>
            <a:r>
              <a:rPr lang="en-US" altLang="ko-KR" sz="2000" b="1" dirty="0">
                <a:solidFill>
                  <a:srgbClr val="FF0000"/>
                </a:solidFill>
              </a:rPr>
              <a:t>. Textbox</a:t>
            </a:r>
            <a:r>
              <a:rPr lang="ko-KR" altLang="en-US" sz="2000" b="1" dirty="0">
                <a:solidFill>
                  <a:srgbClr val="FF0000"/>
                </a:solidFill>
              </a:rPr>
              <a:t>에 입력한 값이 </a:t>
            </a:r>
            <a:r>
              <a:rPr lang="en-US" altLang="ko-KR" sz="2000" b="1" dirty="0">
                <a:solidFill>
                  <a:srgbClr val="FF0000"/>
                </a:solidFill>
              </a:rPr>
              <a:t>DB</a:t>
            </a:r>
            <a:r>
              <a:rPr lang="ko-KR" altLang="en-US" sz="2000" b="1" dirty="0">
                <a:solidFill>
                  <a:srgbClr val="FF0000"/>
                </a:solidFill>
              </a:rPr>
              <a:t>에 있는지 체크하고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없으면 오류창을 띄우며 </a:t>
            </a:r>
            <a:r>
              <a:rPr lang="en-US" altLang="ko-KR" sz="2000" b="1" dirty="0">
                <a:solidFill>
                  <a:srgbClr val="FF0000"/>
                </a:solidFill>
              </a:rPr>
              <a:t>DB</a:t>
            </a:r>
            <a:r>
              <a:rPr lang="ko-KR" altLang="en-US" sz="2000" b="1" dirty="0">
                <a:solidFill>
                  <a:srgbClr val="FF0000"/>
                </a:solidFill>
              </a:rPr>
              <a:t>의 로그인정보와 일치한다면 메인 창으로 넘어갈 수 있게 하는 기능입니다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8A80BC7-6E2D-4D52-8A8E-C9FB9B3F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44" y="1113541"/>
            <a:ext cx="4903762" cy="53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5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7500" y="106535"/>
            <a:ext cx="11897212" cy="6644930"/>
            <a:chOff x="284085" y="70022"/>
            <a:chExt cx="12012733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106305" y="419242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6E3680-A563-4E41-8FE2-95AEA8A4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1" y="1232188"/>
            <a:ext cx="6749592" cy="52231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872EE1-9331-4B66-B222-6E648C589069}"/>
              </a:ext>
            </a:extLst>
          </p:cNvPr>
          <p:cNvSpPr txBox="1"/>
          <p:nvPr/>
        </p:nvSpPr>
        <p:spPr>
          <a:xfrm>
            <a:off x="1397090" y="559713"/>
            <a:ext cx="9478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Index.html </a:t>
            </a:r>
            <a:r>
              <a:rPr lang="ko-KR" altLang="en-US" sz="2400" b="1" dirty="0">
                <a:solidFill>
                  <a:srgbClr val="FF0000"/>
                </a:solidFill>
              </a:rPr>
              <a:t>담당자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ko-KR" altLang="en-US" sz="2400" b="1" dirty="0" err="1">
                <a:solidFill>
                  <a:srgbClr val="FF0000"/>
                </a:solidFill>
              </a:rPr>
              <a:t>강경목</a:t>
            </a:r>
            <a:r>
              <a:rPr lang="en-US" altLang="ko-KR" sz="2400" b="1" dirty="0">
                <a:solidFill>
                  <a:srgbClr val="FF0000"/>
                </a:solidFill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</a:rPr>
              <a:t> 박재현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윤한영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(289</a:t>
            </a:r>
            <a:r>
              <a:rPr lang="en-US" altLang="ko-KR" sz="2400" b="1" baseline="30000" dirty="0">
                <a:solidFill>
                  <a:srgbClr val="FF0000"/>
                </a:solidFill>
              </a:rPr>
              <a:t>th</a:t>
            </a:r>
            <a:r>
              <a:rPr lang="en-US" altLang="ko-KR" sz="2400" b="1" dirty="0">
                <a:solidFill>
                  <a:srgbClr val="FF0000"/>
                </a:solidFill>
              </a:rPr>
              <a:t> L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of 4370L)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7D5C25-5FBB-4412-A31F-3FEA074CAE96}"/>
              </a:ext>
            </a:extLst>
          </p:cNvPr>
          <p:cNvSpPr txBox="1"/>
          <p:nvPr/>
        </p:nvSpPr>
        <p:spPr>
          <a:xfrm>
            <a:off x="8181792" y="1232188"/>
            <a:ext cx="379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QR</a:t>
            </a:r>
            <a:r>
              <a:rPr lang="ko-KR" altLang="en-US" sz="2000" b="1" dirty="0">
                <a:solidFill>
                  <a:srgbClr val="FF0000"/>
                </a:solidFill>
              </a:rPr>
              <a:t>코드를 담당하는 코드입니다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오픈소스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1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7500" y="106535"/>
            <a:ext cx="11897212" cy="6644930"/>
            <a:chOff x="284085" y="70022"/>
            <a:chExt cx="12012733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106305" y="419242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872EE1-9331-4B66-B222-6E648C589069}"/>
              </a:ext>
            </a:extLst>
          </p:cNvPr>
          <p:cNvSpPr txBox="1"/>
          <p:nvPr/>
        </p:nvSpPr>
        <p:spPr>
          <a:xfrm>
            <a:off x="1356983" y="552381"/>
            <a:ext cx="10514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Index.html </a:t>
            </a:r>
            <a:r>
              <a:rPr lang="ko-KR" altLang="en-US" sz="2400" b="1" dirty="0">
                <a:solidFill>
                  <a:srgbClr val="FF0000"/>
                </a:solidFill>
              </a:rPr>
              <a:t>담당자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ko-KR" altLang="en-US" sz="2400" b="1" dirty="0" err="1">
                <a:solidFill>
                  <a:srgbClr val="FF0000"/>
                </a:solidFill>
              </a:rPr>
              <a:t>강경목</a:t>
            </a:r>
            <a:r>
              <a:rPr lang="en-US" altLang="ko-KR" sz="2400" b="1" dirty="0">
                <a:solidFill>
                  <a:srgbClr val="FF0000"/>
                </a:solidFill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</a:rPr>
              <a:t> 박재현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윤한영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(896</a:t>
            </a:r>
            <a:r>
              <a:rPr lang="en-US" altLang="ko-KR" sz="2400" b="1" baseline="30000" dirty="0">
                <a:solidFill>
                  <a:srgbClr val="FF0000"/>
                </a:solidFill>
              </a:rPr>
              <a:t>th</a:t>
            </a:r>
            <a:r>
              <a:rPr lang="en-US" altLang="ko-KR" sz="2400" b="1" dirty="0">
                <a:solidFill>
                  <a:srgbClr val="FF0000"/>
                </a:solidFill>
              </a:rPr>
              <a:t> L of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4370L)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7D5C25-5FBB-4412-A31F-3FEA074CAE96}"/>
              </a:ext>
            </a:extLst>
          </p:cNvPr>
          <p:cNvSpPr txBox="1"/>
          <p:nvPr/>
        </p:nvSpPr>
        <p:spPr>
          <a:xfrm>
            <a:off x="8610843" y="1232188"/>
            <a:ext cx="3370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Setting</a:t>
            </a:r>
            <a:r>
              <a:rPr lang="ko-KR" altLang="en-US" sz="2000" b="1" dirty="0">
                <a:solidFill>
                  <a:srgbClr val="FF0000"/>
                </a:solidFill>
              </a:rPr>
              <a:t> 페이지를 담당하는 </a:t>
            </a:r>
            <a:r>
              <a:rPr lang="en-US" altLang="ko-KR" sz="2000" b="1" dirty="0">
                <a:solidFill>
                  <a:srgbClr val="FF0000"/>
                </a:solidFill>
              </a:rPr>
              <a:t>HTML </a:t>
            </a:r>
            <a:r>
              <a:rPr lang="ko-KR" altLang="en-US" sz="2000" b="1" dirty="0">
                <a:solidFill>
                  <a:srgbClr val="FF0000"/>
                </a:solidFill>
              </a:rPr>
              <a:t>코드입니다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F56B56-6556-4F08-914D-AE7F23DD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80" y="1186891"/>
            <a:ext cx="7366762" cy="490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74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7500" y="106535"/>
            <a:ext cx="11897212" cy="6644930"/>
            <a:chOff x="284085" y="70022"/>
            <a:chExt cx="12012733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106305" y="419242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872EE1-9331-4B66-B222-6E648C589069}"/>
              </a:ext>
            </a:extLst>
          </p:cNvPr>
          <p:cNvSpPr txBox="1"/>
          <p:nvPr/>
        </p:nvSpPr>
        <p:spPr>
          <a:xfrm>
            <a:off x="1397090" y="559713"/>
            <a:ext cx="947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Index.css </a:t>
            </a:r>
            <a:r>
              <a:rPr lang="ko-KR" altLang="en-US" sz="2800" b="1" dirty="0">
                <a:solidFill>
                  <a:srgbClr val="FF0000"/>
                </a:solidFill>
              </a:rPr>
              <a:t>담당자</a:t>
            </a:r>
            <a:r>
              <a:rPr lang="en-US" altLang="ko-KR" sz="2800" b="1" dirty="0">
                <a:solidFill>
                  <a:srgbClr val="FF0000"/>
                </a:solidFill>
              </a:rPr>
              <a:t>: </a:t>
            </a:r>
            <a:r>
              <a:rPr lang="ko-KR" altLang="en-US" sz="2800" b="1" dirty="0" err="1">
                <a:solidFill>
                  <a:srgbClr val="FF0000"/>
                </a:solidFill>
              </a:rPr>
              <a:t>강경목</a:t>
            </a:r>
            <a:r>
              <a:rPr lang="en-US" altLang="ko-KR" sz="2800" b="1" dirty="0">
                <a:solidFill>
                  <a:srgbClr val="FF0000"/>
                </a:solidFill>
              </a:rPr>
              <a:t>,</a:t>
            </a:r>
            <a:r>
              <a:rPr lang="ko-KR" altLang="en-US" sz="2800" b="1" dirty="0">
                <a:solidFill>
                  <a:srgbClr val="FF0000"/>
                </a:solidFill>
              </a:rPr>
              <a:t> 박재현</a:t>
            </a:r>
            <a:r>
              <a:rPr lang="en-US" altLang="ko-KR" sz="2800" b="1" dirty="0">
                <a:solidFill>
                  <a:srgbClr val="FF0000"/>
                </a:solidFill>
              </a:rPr>
              <a:t>, </a:t>
            </a:r>
            <a:r>
              <a:rPr lang="ko-KR" altLang="en-US" sz="2800" b="1" dirty="0" err="1">
                <a:solidFill>
                  <a:srgbClr val="FF0000"/>
                </a:solidFill>
              </a:rPr>
              <a:t>윤한영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(2052L)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7D5C25-5FBB-4412-A31F-3FEA074CAE96}"/>
              </a:ext>
            </a:extLst>
          </p:cNvPr>
          <p:cNvSpPr txBox="1"/>
          <p:nvPr/>
        </p:nvSpPr>
        <p:spPr>
          <a:xfrm>
            <a:off x="4613877" y="1186891"/>
            <a:ext cx="7367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웹의 디자인을 위해 작성되는 코드입니다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2000" b="1" dirty="0">
                <a:solidFill>
                  <a:srgbClr val="FF0000"/>
                </a:solidFill>
              </a:rPr>
              <a:t>뼈대만 있는 </a:t>
            </a:r>
            <a:r>
              <a:rPr lang="en-US" altLang="ko-KR" sz="2000" b="1" dirty="0">
                <a:solidFill>
                  <a:srgbClr val="FF0000"/>
                </a:solidFill>
              </a:rPr>
              <a:t>HTML</a:t>
            </a:r>
            <a:r>
              <a:rPr lang="ko-KR" altLang="en-US" sz="2000" b="1" dirty="0">
                <a:solidFill>
                  <a:srgbClr val="FF0000"/>
                </a:solidFill>
              </a:rPr>
              <a:t>에 이미지와 색깔을 넣어주며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한층 더 세련되게 만들어주는 코드입니다</a:t>
            </a:r>
            <a:r>
              <a:rPr lang="en-US" altLang="ko-KR" sz="2000" b="1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EA744A-52ED-4CD6-93B0-490D6B6A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68" y="1095687"/>
            <a:ext cx="3192168" cy="53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5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23010" y="106535"/>
            <a:ext cx="11897212" cy="6644930"/>
            <a:chOff x="284085" y="70022"/>
            <a:chExt cx="12012733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106305" y="419242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397090" y="559713"/>
            <a:ext cx="947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최종 결과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 err="1">
                <a:solidFill>
                  <a:schemeClr val="bg1"/>
                </a:solidFill>
              </a:rPr>
              <a:t>프론트엔드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B857A7-59DA-4566-9E79-47833AA7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254" y="455755"/>
            <a:ext cx="5536064" cy="5996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15484D1-9141-4CB1-80F5-1313965F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52" y="455755"/>
            <a:ext cx="4435678" cy="599600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1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4" y="106535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397090" y="588050"/>
            <a:ext cx="947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최종 결과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 err="1">
                <a:solidFill>
                  <a:schemeClr val="bg1"/>
                </a:solidFill>
              </a:rPr>
              <a:t>백엔드</a:t>
            </a:r>
            <a:r>
              <a:rPr lang="ko-KR" altLang="en-US" sz="2800" b="1" dirty="0">
                <a:solidFill>
                  <a:schemeClr val="bg1"/>
                </a:solidFill>
              </a:rPr>
              <a:t> 코드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D2ECF6-8B4F-4F48-B893-753BC6C1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77" y="519917"/>
            <a:ext cx="10725548" cy="5999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F7AAF9-DDA1-4E92-86B6-678C204E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6" y="3733225"/>
            <a:ext cx="10663082" cy="59995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9ADA0A-DB19-4BC7-9C92-838BBC43F1C5}"/>
              </a:ext>
            </a:extLst>
          </p:cNvPr>
          <p:cNvSpPr/>
          <p:nvPr/>
        </p:nvSpPr>
        <p:spPr>
          <a:xfrm>
            <a:off x="1694046" y="1143287"/>
            <a:ext cx="9969604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80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5179" y="106535"/>
            <a:ext cx="11907915" cy="6644930"/>
            <a:chOff x="284085" y="70022"/>
            <a:chExt cx="11907915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01487" y="392703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BA83695-82FC-4800-B965-CEC0A0FF7289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04CE3E-D356-4B4C-8764-5D73C12A8BBB}"/>
              </a:ext>
            </a:extLst>
          </p:cNvPr>
          <p:cNvSpPr txBox="1"/>
          <p:nvPr/>
        </p:nvSpPr>
        <p:spPr>
          <a:xfrm>
            <a:off x="1435061" y="504862"/>
            <a:ext cx="947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최종 결과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 err="1">
                <a:solidFill>
                  <a:schemeClr val="bg1"/>
                </a:solidFill>
              </a:rPr>
              <a:t>메뉴별</a:t>
            </a:r>
            <a:r>
              <a:rPr lang="ko-KR" altLang="en-US" sz="2800" b="1" dirty="0">
                <a:solidFill>
                  <a:schemeClr val="bg1"/>
                </a:solidFill>
              </a:rPr>
              <a:t> 기능 설명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4E761B9-EC64-4C4B-BCA7-2E8D9DA72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68" y="1237987"/>
            <a:ext cx="3188453" cy="4498557"/>
          </a:xfrm>
          <a:prstGeom prst="rect">
            <a:avLst/>
          </a:prstGeom>
        </p:spPr>
      </p:pic>
      <p:sp>
        <p:nvSpPr>
          <p:cNvPr id="37" name="설명선 2(테두리 없음) 63">
            <a:extLst>
              <a:ext uri="{FF2B5EF4-FFF2-40B4-BE49-F238E27FC236}">
                <a16:creationId xmlns:a16="http://schemas.microsoft.com/office/drawing/2014/main" id="{50C9ED6E-0DE9-4D98-B6BC-B06559136DD4}"/>
              </a:ext>
            </a:extLst>
          </p:cNvPr>
          <p:cNvSpPr/>
          <p:nvPr/>
        </p:nvSpPr>
        <p:spPr>
          <a:xfrm>
            <a:off x="3422849" y="5413591"/>
            <a:ext cx="1600106" cy="298342"/>
          </a:xfrm>
          <a:prstGeom prst="callout2">
            <a:avLst>
              <a:gd name="adj1" fmla="val 57664"/>
              <a:gd name="adj2" fmla="val 4327"/>
              <a:gd name="adj3" fmla="val -102347"/>
              <a:gd name="adj4" fmla="val -14291"/>
              <a:gd name="adj5" fmla="val -257758"/>
              <a:gd name="adj6" fmla="val -14615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로그인 기능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ACF6440-FEC2-447F-9DE3-B41039377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55" y="1255619"/>
            <a:ext cx="3167713" cy="4498557"/>
          </a:xfrm>
          <a:prstGeom prst="rect">
            <a:avLst/>
          </a:prstGeom>
        </p:spPr>
      </p:pic>
      <p:sp>
        <p:nvSpPr>
          <p:cNvPr id="39" name="설명선 2(테두리 없음) 63">
            <a:extLst>
              <a:ext uri="{FF2B5EF4-FFF2-40B4-BE49-F238E27FC236}">
                <a16:creationId xmlns:a16="http://schemas.microsoft.com/office/drawing/2014/main" id="{A473CF12-5975-48A5-A5D1-32A989524500}"/>
              </a:ext>
            </a:extLst>
          </p:cNvPr>
          <p:cNvSpPr/>
          <p:nvPr/>
        </p:nvSpPr>
        <p:spPr>
          <a:xfrm>
            <a:off x="6880396" y="5673803"/>
            <a:ext cx="1600106" cy="298342"/>
          </a:xfrm>
          <a:prstGeom prst="callout2">
            <a:avLst>
              <a:gd name="adj1" fmla="val 57664"/>
              <a:gd name="adj2" fmla="val 4327"/>
              <a:gd name="adj3" fmla="val 15752"/>
              <a:gd name="adj4" fmla="val -9048"/>
              <a:gd name="adj5" fmla="val -128412"/>
              <a:gd name="adj6" fmla="val -18285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회원가입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3F2F30C-4F18-45CF-88E6-7AFC15A2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021" y="1255619"/>
            <a:ext cx="3167713" cy="450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4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42042" y="106534"/>
            <a:ext cx="11907915" cy="6644930"/>
            <a:chOff x="284085" y="70022"/>
            <a:chExt cx="11907915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01487" y="392703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709EBE-6110-44FF-96D3-E4B07BBD06C0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D1B9F3-7CE8-4E00-84F0-F0186C3A7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59" y="1247898"/>
            <a:ext cx="3211328" cy="2440504"/>
          </a:xfrm>
          <a:prstGeom prst="rect">
            <a:avLst/>
          </a:prstGeom>
        </p:spPr>
      </p:pic>
      <p:sp>
        <p:nvSpPr>
          <p:cNvPr id="30" name="설명선 2(테두리 없음) 63">
            <a:extLst>
              <a:ext uri="{FF2B5EF4-FFF2-40B4-BE49-F238E27FC236}">
                <a16:creationId xmlns:a16="http://schemas.microsoft.com/office/drawing/2014/main" id="{F0B7FC5B-F22E-4DD7-9231-2B71FAB08FE8}"/>
              </a:ext>
            </a:extLst>
          </p:cNvPr>
          <p:cNvSpPr/>
          <p:nvPr/>
        </p:nvSpPr>
        <p:spPr>
          <a:xfrm>
            <a:off x="10502098" y="530302"/>
            <a:ext cx="1711734" cy="358049"/>
          </a:xfrm>
          <a:prstGeom prst="callout2">
            <a:avLst>
              <a:gd name="adj1" fmla="val 51851"/>
              <a:gd name="adj2" fmla="val 13653"/>
              <a:gd name="adj3" fmla="val 168941"/>
              <a:gd name="adj4" fmla="val -34619"/>
              <a:gd name="adj5" fmla="val 430711"/>
              <a:gd name="adj6" fmla="val -51515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평점 </a:t>
            </a:r>
            <a:endParaRPr lang="en-US" altLang="ko-KR" sz="2000" b="1" u="sng" kern="0" dirty="0">
              <a:solidFill>
                <a:srgbClr val="FFC000"/>
              </a:solidFill>
            </a:endParaRPr>
          </a:p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매기기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sp>
        <p:nvSpPr>
          <p:cNvPr id="23" name="설명선 2(테두리 없음) 63">
            <a:extLst>
              <a:ext uri="{FF2B5EF4-FFF2-40B4-BE49-F238E27FC236}">
                <a16:creationId xmlns:a16="http://schemas.microsoft.com/office/drawing/2014/main" id="{7CDAB929-4E71-461F-A5FE-B6B8E456EEE6}"/>
              </a:ext>
            </a:extLst>
          </p:cNvPr>
          <p:cNvSpPr/>
          <p:nvPr/>
        </p:nvSpPr>
        <p:spPr>
          <a:xfrm>
            <a:off x="10073866" y="4873840"/>
            <a:ext cx="1711734" cy="358049"/>
          </a:xfrm>
          <a:prstGeom prst="callout2">
            <a:avLst>
              <a:gd name="adj1" fmla="val 51851"/>
              <a:gd name="adj2" fmla="val 13653"/>
              <a:gd name="adj3" fmla="val 29152"/>
              <a:gd name="adj4" fmla="val -14376"/>
              <a:gd name="adj5" fmla="val -375765"/>
              <a:gd name="adj6" fmla="val -50953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리뷰 작성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38B3F3-8C7F-4413-9FA7-1C81ECD74153}"/>
              </a:ext>
            </a:extLst>
          </p:cNvPr>
          <p:cNvSpPr txBox="1"/>
          <p:nvPr/>
        </p:nvSpPr>
        <p:spPr>
          <a:xfrm>
            <a:off x="1183174" y="421233"/>
            <a:ext cx="947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최종 결과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 err="1">
                <a:solidFill>
                  <a:schemeClr val="bg1"/>
                </a:solidFill>
              </a:rPr>
              <a:t>메뉴별</a:t>
            </a:r>
            <a:r>
              <a:rPr lang="ko-KR" altLang="en-US" sz="2800" b="1" dirty="0">
                <a:solidFill>
                  <a:schemeClr val="bg1"/>
                </a:solidFill>
              </a:rPr>
              <a:t> 기능 설명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85184E-5872-4FA9-9E0E-912DB26C9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764" y="1247898"/>
            <a:ext cx="3104083" cy="4396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4BAB7-48A1-4ACB-BB67-66EC1DFB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72" y="1226342"/>
            <a:ext cx="3104083" cy="4405315"/>
          </a:xfrm>
          <a:prstGeom prst="rect">
            <a:avLst/>
          </a:prstGeom>
        </p:spPr>
      </p:pic>
      <p:sp>
        <p:nvSpPr>
          <p:cNvPr id="27" name="설명선 2(테두리 없음) 63">
            <a:extLst>
              <a:ext uri="{FF2B5EF4-FFF2-40B4-BE49-F238E27FC236}">
                <a16:creationId xmlns:a16="http://schemas.microsoft.com/office/drawing/2014/main" id="{FF19CFD3-6DFF-4259-A349-99F9F5EDAA77}"/>
              </a:ext>
            </a:extLst>
          </p:cNvPr>
          <p:cNvSpPr/>
          <p:nvPr/>
        </p:nvSpPr>
        <p:spPr>
          <a:xfrm>
            <a:off x="7767748" y="5052865"/>
            <a:ext cx="1711734" cy="358049"/>
          </a:xfrm>
          <a:prstGeom prst="callout2">
            <a:avLst>
              <a:gd name="adj1" fmla="val 51851"/>
              <a:gd name="adj2" fmla="val 13653"/>
              <a:gd name="adj3" fmla="val 109170"/>
              <a:gd name="adj4" fmla="val -45417"/>
              <a:gd name="adj5" fmla="val 61219"/>
              <a:gd name="adj6" fmla="val -114595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공연목록</a:t>
            </a:r>
            <a:endParaRPr lang="en-US" altLang="ko-KR" sz="2000" b="1" u="sng" kern="0" dirty="0">
              <a:solidFill>
                <a:srgbClr val="FFC000"/>
              </a:solidFill>
            </a:endParaRPr>
          </a:p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확인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8A9997A-382E-4284-A3DA-33390031A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659" y="1261837"/>
            <a:ext cx="3235169" cy="4343538"/>
          </a:xfrm>
          <a:prstGeom prst="rect">
            <a:avLst/>
          </a:prstGeom>
        </p:spPr>
      </p:pic>
      <p:sp>
        <p:nvSpPr>
          <p:cNvPr id="28" name="설명선 2(테두리 없음) 63">
            <a:extLst>
              <a:ext uri="{FF2B5EF4-FFF2-40B4-BE49-F238E27FC236}">
                <a16:creationId xmlns:a16="http://schemas.microsoft.com/office/drawing/2014/main" id="{BE741840-7EA7-449A-B2EB-B4617F94FB0B}"/>
              </a:ext>
            </a:extLst>
          </p:cNvPr>
          <p:cNvSpPr/>
          <p:nvPr/>
        </p:nvSpPr>
        <p:spPr>
          <a:xfrm>
            <a:off x="3480093" y="4393013"/>
            <a:ext cx="1712358" cy="298342"/>
          </a:xfrm>
          <a:prstGeom prst="callout2">
            <a:avLst>
              <a:gd name="adj1" fmla="val 57665"/>
              <a:gd name="adj2" fmla="val 2050"/>
              <a:gd name="adj3" fmla="val 32622"/>
              <a:gd name="adj4" fmla="val -8431"/>
              <a:gd name="adj5" fmla="val -115985"/>
              <a:gd name="adj6" fmla="val -4757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최근 본 공연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sp>
        <p:nvSpPr>
          <p:cNvPr id="26" name="설명선 2(테두리 없음) 63">
            <a:extLst>
              <a:ext uri="{FF2B5EF4-FFF2-40B4-BE49-F238E27FC236}">
                <a16:creationId xmlns:a16="http://schemas.microsoft.com/office/drawing/2014/main" id="{0F30D263-7CFB-4D3F-9D96-316FB427FD0F}"/>
              </a:ext>
            </a:extLst>
          </p:cNvPr>
          <p:cNvSpPr/>
          <p:nvPr/>
        </p:nvSpPr>
        <p:spPr>
          <a:xfrm>
            <a:off x="3536219" y="2649597"/>
            <a:ext cx="1600106" cy="298342"/>
          </a:xfrm>
          <a:prstGeom prst="callout2">
            <a:avLst>
              <a:gd name="adj1" fmla="val 57664"/>
              <a:gd name="adj2" fmla="val 4327"/>
              <a:gd name="adj3" fmla="val 156345"/>
              <a:gd name="adj4" fmla="val 11923"/>
              <a:gd name="adj5" fmla="val 259627"/>
              <a:gd name="adj6" fmla="val 21036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티켓 보관함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sp>
        <p:nvSpPr>
          <p:cNvPr id="34" name="설명선 2(테두리 없음) 63">
            <a:extLst>
              <a:ext uri="{FF2B5EF4-FFF2-40B4-BE49-F238E27FC236}">
                <a16:creationId xmlns:a16="http://schemas.microsoft.com/office/drawing/2014/main" id="{32552EBF-B692-4145-9203-6F12B3E96EC0}"/>
              </a:ext>
            </a:extLst>
          </p:cNvPr>
          <p:cNvSpPr/>
          <p:nvPr/>
        </p:nvSpPr>
        <p:spPr>
          <a:xfrm>
            <a:off x="10073866" y="4061888"/>
            <a:ext cx="1711734" cy="358049"/>
          </a:xfrm>
          <a:prstGeom prst="callout2">
            <a:avLst>
              <a:gd name="adj1" fmla="val 51851"/>
              <a:gd name="adj2" fmla="val 13653"/>
              <a:gd name="adj3" fmla="val 36945"/>
              <a:gd name="adj4" fmla="val 1394"/>
              <a:gd name="adj5" fmla="val -263704"/>
              <a:gd name="adj6" fmla="val 42719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글자 수 제한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7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3" grpId="0" animBg="1"/>
      <p:bldP spid="27" grpId="0" animBg="1"/>
      <p:bldP spid="28" grpId="0" animBg="1"/>
      <p:bldP spid="26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75446" y="-13609"/>
            <a:ext cx="11986696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748436" y="689481"/>
            <a:ext cx="2772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E5187E-BB8E-4F9B-B528-0D0E1CEC572A}"/>
              </a:ext>
            </a:extLst>
          </p:cNvPr>
          <p:cNvGrpSpPr/>
          <p:nvPr/>
        </p:nvGrpSpPr>
        <p:grpSpPr>
          <a:xfrm>
            <a:off x="2075534" y="1841725"/>
            <a:ext cx="2819834" cy="2345389"/>
            <a:chOff x="3286063" y="1584314"/>
            <a:chExt cx="2819834" cy="23453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99F29B-D2A0-4BBC-B7DD-4ED7EC76C68B}"/>
                </a:ext>
              </a:extLst>
            </p:cNvPr>
            <p:cNvSpPr txBox="1"/>
            <p:nvPr/>
          </p:nvSpPr>
          <p:spPr>
            <a:xfrm>
              <a:off x="4052130" y="1665802"/>
              <a:ext cx="2053767" cy="42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177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초기 개발 계획</a:t>
              </a: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42A03FE-C1FA-41D4-AC05-4A9601091458}"/>
                </a:ext>
              </a:extLst>
            </p:cNvPr>
            <p:cNvSpPr/>
            <p:nvPr/>
          </p:nvSpPr>
          <p:spPr>
            <a:xfrm>
              <a:off x="3286063" y="1584314"/>
              <a:ext cx="587609" cy="581791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54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Ⅰ</a:t>
              </a:r>
              <a:endParaRPr lang="ko-KR" altLang="en-US" sz="254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1207440-8560-43AB-9FF3-97167CCDD201}"/>
                </a:ext>
              </a:extLst>
            </p:cNvPr>
            <p:cNvSpPr/>
            <p:nvPr/>
          </p:nvSpPr>
          <p:spPr>
            <a:xfrm>
              <a:off x="3294452" y="2469654"/>
              <a:ext cx="587609" cy="581791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54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Ⅱ</a:t>
              </a:r>
              <a:endParaRPr lang="ko-KR" altLang="en-US" sz="254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C3E7FB5-8B56-482A-A789-5B8D689EFBCF}"/>
                </a:ext>
              </a:extLst>
            </p:cNvPr>
            <p:cNvSpPr/>
            <p:nvPr/>
          </p:nvSpPr>
          <p:spPr>
            <a:xfrm>
              <a:off x="3286063" y="3347912"/>
              <a:ext cx="587609" cy="581791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54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Ⅲ</a:t>
              </a:r>
              <a:endParaRPr lang="ko-KR" altLang="en-US" sz="254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52367E-6FD6-47CA-ABAF-FA004FD4FA43}"/>
                </a:ext>
              </a:extLst>
            </p:cNvPr>
            <p:cNvSpPr txBox="1"/>
            <p:nvPr/>
          </p:nvSpPr>
          <p:spPr>
            <a:xfrm>
              <a:off x="4052130" y="2551142"/>
              <a:ext cx="2053767" cy="42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177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중간 진행 결과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5EBC16-D0FF-4B77-9D7E-073C8144EA13}"/>
                </a:ext>
              </a:extLst>
            </p:cNvPr>
            <p:cNvSpPr txBox="1"/>
            <p:nvPr/>
          </p:nvSpPr>
          <p:spPr>
            <a:xfrm>
              <a:off x="4052130" y="3425128"/>
              <a:ext cx="1300356" cy="42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177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최종결과</a:t>
              </a: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AB5E9CE0-3AB2-4591-8B56-E3EC1C18FEE4}"/>
              </a:ext>
            </a:extLst>
          </p:cNvPr>
          <p:cNvSpPr/>
          <p:nvPr/>
        </p:nvSpPr>
        <p:spPr>
          <a:xfrm>
            <a:off x="5974990" y="1828772"/>
            <a:ext cx="587609" cy="581791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54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IV</a:t>
            </a:r>
            <a:endParaRPr lang="ko-KR" altLang="en-US" sz="254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6397D-6A33-48B3-9489-C425D2C948D1}"/>
              </a:ext>
            </a:extLst>
          </p:cNvPr>
          <p:cNvSpPr txBox="1"/>
          <p:nvPr/>
        </p:nvSpPr>
        <p:spPr>
          <a:xfrm>
            <a:off x="6712014" y="1918939"/>
            <a:ext cx="2111475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77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  <a:r>
              <a:rPr lang="en-US" altLang="ko-KR" sz="2177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177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향후 과제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0243344-538C-4A4B-8B6F-12A9BEC3661E}"/>
              </a:ext>
            </a:extLst>
          </p:cNvPr>
          <p:cNvSpPr/>
          <p:nvPr/>
        </p:nvSpPr>
        <p:spPr>
          <a:xfrm>
            <a:off x="5974990" y="2744860"/>
            <a:ext cx="587609" cy="581791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54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V</a:t>
            </a:r>
            <a:endParaRPr lang="ko-KR" altLang="en-US" sz="254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AE26E8-7F02-4DEA-A887-920ACD066E9D}"/>
              </a:ext>
            </a:extLst>
          </p:cNvPr>
          <p:cNvSpPr txBox="1"/>
          <p:nvPr/>
        </p:nvSpPr>
        <p:spPr>
          <a:xfrm>
            <a:off x="6769519" y="2804278"/>
            <a:ext cx="1178528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77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24D998B-E499-4400-9181-7A1CAF6A8DDA}"/>
              </a:ext>
            </a:extLst>
          </p:cNvPr>
          <p:cNvSpPr/>
          <p:nvPr/>
        </p:nvSpPr>
        <p:spPr>
          <a:xfrm>
            <a:off x="5974990" y="3605322"/>
            <a:ext cx="587609" cy="581791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endParaRPr lang="ko-KR" altLang="en-US" sz="254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FC8667-8619-4925-8431-43E13628094B}"/>
              </a:ext>
            </a:extLst>
          </p:cNvPr>
          <p:cNvSpPr txBox="1"/>
          <p:nvPr/>
        </p:nvSpPr>
        <p:spPr>
          <a:xfrm>
            <a:off x="6769519" y="3682539"/>
            <a:ext cx="2890535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77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설치 매뉴얼</a:t>
            </a:r>
          </a:p>
        </p:txBody>
      </p:sp>
    </p:spTree>
    <p:extLst>
      <p:ext uri="{BB962C8B-B14F-4D97-AF65-F5344CB8AC3E}">
        <p14:creationId xmlns:p14="http://schemas.microsoft.com/office/powerpoint/2010/main" val="3391536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4085" y="-29028"/>
            <a:ext cx="11907915" cy="6644930"/>
            <a:chOff x="284085" y="70022"/>
            <a:chExt cx="11907915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01487" y="392703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3384F2-CD08-4304-897F-BF1243CBDDAD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E08FF5-B8C5-4CEF-AA8C-F02E74DAC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99" y="1172132"/>
            <a:ext cx="2822577" cy="3972349"/>
          </a:xfrm>
          <a:prstGeom prst="rect">
            <a:avLst/>
          </a:prstGeom>
        </p:spPr>
      </p:pic>
      <p:sp>
        <p:nvSpPr>
          <p:cNvPr id="25" name="설명선 2(테두리 없음) 63">
            <a:extLst>
              <a:ext uri="{FF2B5EF4-FFF2-40B4-BE49-F238E27FC236}">
                <a16:creationId xmlns:a16="http://schemas.microsoft.com/office/drawing/2014/main" id="{1060FAB0-31F4-400D-AC59-D223FD871227}"/>
              </a:ext>
            </a:extLst>
          </p:cNvPr>
          <p:cNvSpPr/>
          <p:nvPr/>
        </p:nvSpPr>
        <p:spPr>
          <a:xfrm>
            <a:off x="1246407" y="693183"/>
            <a:ext cx="1585274" cy="358049"/>
          </a:xfrm>
          <a:prstGeom prst="callout2">
            <a:avLst>
              <a:gd name="adj1" fmla="val 51850"/>
              <a:gd name="adj2" fmla="val 96230"/>
              <a:gd name="adj3" fmla="val 70660"/>
              <a:gd name="adj4" fmla="val 120866"/>
              <a:gd name="adj5" fmla="val 234449"/>
              <a:gd name="adj6" fmla="val 160485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실시간 리뷰</a:t>
            </a:r>
            <a:endParaRPr lang="en-US" altLang="ko-KR" sz="2000" b="1" u="sng" kern="0" dirty="0">
              <a:solidFill>
                <a:srgbClr val="FFC000"/>
              </a:solidFill>
            </a:endParaRPr>
          </a:p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확인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8BD91D-EE58-4AE8-A074-5152C8E2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038" y="1172132"/>
            <a:ext cx="2742388" cy="40385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53E427-6A82-4D47-BA2F-BB58AE540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684" y="1173916"/>
            <a:ext cx="2742388" cy="4025190"/>
          </a:xfrm>
          <a:prstGeom prst="rect">
            <a:avLst/>
          </a:prstGeom>
        </p:spPr>
      </p:pic>
      <p:sp>
        <p:nvSpPr>
          <p:cNvPr id="33" name="설명선 2(테두리 없음) 63">
            <a:extLst>
              <a:ext uri="{FF2B5EF4-FFF2-40B4-BE49-F238E27FC236}">
                <a16:creationId xmlns:a16="http://schemas.microsoft.com/office/drawing/2014/main" id="{43AA36A2-8FB1-44E5-9870-ECF897B9FAF4}"/>
              </a:ext>
            </a:extLst>
          </p:cNvPr>
          <p:cNvSpPr/>
          <p:nvPr/>
        </p:nvSpPr>
        <p:spPr>
          <a:xfrm>
            <a:off x="7363926" y="4319452"/>
            <a:ext cx="1679134" cy="358049"/>
          </a:xfrm>
          <a:prstGeom prst="callout2">
            <a:avLst>
              <a:gd name="adj1" fmla="val 65908"/>
              <a:gd name="adj2" fmla="val 4681"/>
              <a:gd name="adj3" fmla="val 98775"/>
              <a:gd name="adj4" fmla="val -4550"/>
              <a:gd name="adj5" fmla="val 166503"/>
              <a:gd name="adj6" fmla="val -30021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티켓 고유의 </a:t>
            </a:r>
            <a:r>
              <a:rPr lang="en-US" altLang="ko-KR" sz="2000" b="1" u="sng" kern="0" dirty="0">
                <a:solidFill>
                  <a:srgbClr val="FFC000"/>
                </a:solidFill>
              </a:rPr>
              <a:t>QR</a:t>
            </a:r>
            <a:r>
              <a:rPr lang="ko-KR" altLang="en-US" sz="2000" b="1" u="sng" kern="0" dirty="0">
                <a:solidFill>
                  <a:srgbClr val="FFC000"/>
                </a:solidFill>
              </a:rPr>
              <a:t>코드 생성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sp>
        <p:nvSpPr>
          <p:cNvPr id="26" name="설명선 2(테두리 없음) 63">
            <a:extLst>
              <a:ext uri="{FF2B5EF4-FFF2-40B4-BE49-F238E27FC236}">
                <a16:creationId xmlns:a16="http://schemas.microsoft.com/office/drawing/2014/main" id="{28956F37-D8EB-467E-AEB6-E3A0674FF03D}"/>
              </a:ext>
            </a:extLst>
          </p:cNvPr>
          <p:cNvSpPr/>
          <p:nvPr/>
        </p:nvSpPr>
        <p:spPr>
          <a:xfrm>
            <a:off x="10569157" y="1356988"/>
            <a:ext cx="1585274" cy="358049"/>
          </a:xfrm>
          <a:prstGeom prst="callout2">
            <a:avLst>
              <a:gd name="adj1" fmla="val 46417"/>
              <a:gd name="adj2" fmla="val -1123"/>
              <a:gd name="adj3" fmla="val 79558"/>
              <a:gd name="adj4" fmla="val -12920"/>
              <a:gd name="adj5" fmla="val 107156"/>
              <a:gd name="adj6" fmla="val -74097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검색 기능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sp>
        <p:nvSpPr>
          <p:cNvPr id="27" name="설명선 2(테두리 없음) 63">
            <a:extLst>
              <a:ext uri="{FF2B5EF4-FFF2-40B4-BE49-F238E27FC236}">
                <a16:creationId xmlns:a16="http://schemas.microsoft.com/office/drawing/2014/main" id="{90010C82-0342-4434-A6B7-2269FCADC827}"/>
              </a:ext>
            </a:extLst>
          </p:cNvPr>
          <p:cNvSpPr/>
          <p:nvPr/>
        </p:nvSpPr>
        <p:spPr>
          <a:xfrm>
            <a:off x="10569157" y="2297374"/>
            <a:ext cx="1585274" cy="358049"/>
          </a:xfrm>
          <a:prstGeom prst="callout2">
            <a:avLst>
              <a:gd name="adj1" fmla="val 46417"/>
              <a:gd name="adj2" fmla="val -1123"/>
              <a:gd name="adj3" fmla="val 49250"/>
              <a:gd name="adj4" fmla="val -30958"/>
              <a:gd name="adj5" fmla="val -51543"/>
              <a:gd name="adj6" fmla="val -102779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최근 검색 기록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sp>
        <p:nvSpPr>
          <p:cNvPr id="28" name="설명선 2(테두리 없음) 63">
            <a:extLst>
              <a:ext uri="{FF2B5EF4-FFF2-40B4-BE49-F238E27FC236}">
                <a16:creationId xmlns:a16="http://schemas.microsoft.com/office/drawing/2014/main" id="{A748D464-29B7-4929-9F1A-4BBDFCB083A2}"/>
              </a:ext>
            </a:extLst>
          </p:cNvPr>
          <p:cNvSpPr/>
          <p:nvPr/>
        </p:nvSpPr>
        <p:spPr>
          <a:xfrm>
            <a:off x="10322642" y="3778606"/>
            <a:ext cx="1585274" cy="358049"/>
          </a:xfrm>
          <a:prstGeom prst="callout2">
            <a:avLst>
              <a:gd name="adj1" fmla="val 46417"/>
              <a:gd name="adj2" fmla="val -1123"/>
              <a:gd name="adj3" fmla="val 122904"/>
              <a:gd name="adj4" fmla="val -13348"/>
              <a:gd name="adj5" fmla="val 300676"/>
              <a:gd name="adj6" fmla="val -5849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위로 가기</a:t>
            </a:r>
            <a:endParaRPr lang="en-US" altLang="ko-KR" sz="2000" b="1" u="sng" kern="0" dirty="0">
              <a:solidFill>
                <a:srgbClr val="FFC000"/>
              </a:solidFill>
            </a:endParaRPr>
          </a:p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버튼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F8ED220-370D-417E-AC9A-C51CE5C82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848" y="1154020"/>
            <a:ext cx="2764735" cy="40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3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 animBg="1"/>
      <p:bldP spid="26" grpId="0" animBg="1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84085" y="70022"/>
            <a:ext cx="11907915" cy="6644930"/>
            <a:chOff x="284085" y="70022"/>
            <a:chExt cx="11907915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01487" y="392703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5BCCC27-2824-4D6A-AD62-8D7B5495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31" y="1400057"/>
            <a:ext cx="3054647" cy="45061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4932A6-429A-4DFD-B7CE-35AED1CB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00" y="1401603"/>
            <a:ext cx="3165369" cy="4504563"/>
          </a:xfrm>
          <a:prstGeom prst="rect">
            <a:avLst/>
          </a:prstGeom>
        </p:spPr>
      </p:pic>
      <p:sp>
        <p:nvSpPr>
          <p:cNvPr id="27" name="설명선 2(테두리 없음) 63">
            <a:extLst>
              <a:ext uri="{FF2B5EF4-FFF2-40B4-BE49-F238E27FC236}">
                <a16:creationId xmlns:a16="http://schemas.microsoft.com/office/drawing/2014/main" id="{FF19CFD3-6DFF-4259-A349-99F9F5EDAA77}"/>
              </a:ext>
            </a:extLst>
          </p:cNvPr>
          <p:cNvSpPr/>
          <p:nvPr/>
        </p:nvSpPr>
        <p:spPr>
          <a:xfrm>
            <a:off x="5949491" y="5580134"/>
            <a:ext cx="1711734" cy="358049"/>
          </a:xfrm>
          <a:prstGeom prst="callout2">
            <a:avLst>
              <a:gd name="adj1" fmla="val 51851"/>
              <a:gd name="adj2" fmla="val 13653"/>
              <a:gd name="adj3" fmla="val 30381"/>
              <a:gd name="adj4" fmla="val -35187"/>
              <a:gd name="adj5" fmla="val -69190"/>
              <a:gd name="adj6" fmla="val -49241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공연의 </a:t>
            </a:r>
            <a:endParaRPr lang="en-US" altLang="ko-KR" sz="2000" b="1" u="sng" kern="0" dirty="0">
              <a:solidFill>
                <a:srgbClr val="FFC000"/>
              </a:solidFill>
            </a:endParaRPr>
          </a:p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정렬기능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E41074-B1F1-4DD4-9D21-DAF90E79F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658" y="1400057"/>
            <a:ext cx="3165369" cy="4480060"/>
          </a:xfrm>
          <a:prstGeom prst="rect">
            <a:avLst/>
          </a:prstGeom>
        </p:spPr>
      </p:pic>
      <p:sp>
        <p:nvSpPr>
          <p:cNvPr id="28" name="설명선 2(테두리 없음) 63">
            <a:extLst>
              <a:ext uri="{FF2B5EF4-FFF2-40B4-BE49-F238E27FC236}">
                <a16:creationId xmlns:a16="http://schemas.microsoft.com/office/drawing/2014/main" id="{BAB87EEA-9B90-4426-9832-BFA02E9AB14C}"/>
              </a:ext>
            </a:extLst>
          </p:cNvPr>
          <p:cNvSpPr/>
          <p:nvPr/>
        </p:nvSpPr>
        <p:spPr>
          <a:xfrm>
            <a:off x="10334646" y="2118350"/>
            <a:ext cx="1711734" cy="358049"/>
          </a:xfrm>
          <a:prstGeom prst="callout2">
            <a:avLst>
              <a:gd name="adj1" fmla="val 65435"/>
              <a:gd name="adj2" fmla="val 11379"/>
              <a:gd name="adj3" fmla="val 147206"/>
              <a:gd name="adj4" fmla="val -10182"/>
              <a:gd name="adj5" fmla="val 178043"/>
              <a:gd name="adj6" fmla="val -36170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리뷰 제한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709EBE-6110-44FF-96D3-E4B07BBD06C0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34" name="설명선 2(테두리 없음) 63">
            <a:extLst>
              <a:ext uri="{FF2B5EF4-FFF2-40B4-BE49-F238E27FC236}">
                <a16:creationId xmlns:a16="http://schemas.microsoft.com/office/drawing/2014/main" id="{5B9AEF2B-E896-4884-AABF-D0E9EA97D5CC}"/>
              </a:ext>
            </a:extLst>
          </p:cNvPr>
          <p:cNvSpPr/>
          <p:nvPr/>
        </p:nvSpPr>
        <p:spPr>
          <a:xfrm>
            <a:off x="3098215" y="679243"/>
            <a:ext cx="1711734" cy="358049"/>
          </a:xfrm>
          <a:prstGeom prst="callout2">
            <a:avLst>
              <a:gd name="adj1" fmla="val 65435"/>
              <a:gd name="adj2" fmla="val 22745"/>
              <a:gd name="adj3" fmla="val 124449"/>
              <a:gd name="adj4" fmla="val -4713"/>
              <a:gd name="adj5" fmla="val 290182"/>
              <a:gd name="adj6" fmla="val -13366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이벤트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5" y="-82442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4E8A22-77B2-416F-AA1F-3CC1132B5DF2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2CF3F6-1442-4A96-B512-CB0E7FF73264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5349E2-8A7B-4421-AF21-BAC8075B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465" y="1064946"/>
            <a:ext cx="3349332" cy="4748013"/>
          </a:xfrm>
          <a:prstGeom prst="rect">
            <a:avLst/>
          </a:prstGeom>
        </p:spPr>
      </p:pic>
      <p:sp>
        <p:nvSpPr>
          <p:cNvPr id="47" name="설명선 2(테두리 없음) 63">
            <a:extLst>
              <a:ext uri="{FF2B5EF4-FFF2-40B4-BE49-F238E27FC236}">
                <a16:creationId xmlns:a16="http://schemas.microsoft.com/office/drawing/2014/main" id="{62DF879C-DE1B-40D7-B965-8BD420B577E7}"/>
              </a:ext>
            </a:extLst>
          </p:cNvPr>
          <p:cNvSpPr/>
          <p:nvPr/>
        </p:nvSpPr>
        <p:spPr>
          <a:xfrm>
            <a:off x="2681177" y="3708699"/>
            <a:ext cx="1585274" cy="358049"/>
          </a:xfrm>
          <a:prstGeom prst="callout2">
            <a:avLst>
              <a:gd name="adj1" fmla="val 36682"/>
              <a:gd name="adj2" fmla="val 75112"/>
              <a:gd name="adj3" fmla="val 144811"/>
              <a:gd name="adj4" fmla="val 92631"/>
              <a:gd name="adj5" fmla="val 296447"/>
              <a:gd name="adj6" fmla="val 118308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공연</a:t>
            </a:r>
            <a:r>
              <a:rPr lang="en-US" altLang="ko-KR" sz="2000" b="1" u="sng" kern="0" dirty="0">
                <a:solidFill>
                  <a:srgbClr val="FFC000"/>
                </a:solidFill>
              </a:rPr>
              <a:t> </a:t>
            </a:r>
            <a:r>
              <a:rPr lang="ko-KR" altLang="en-US" sz="2000" b="1" u="sng" kern="0" dirty="0">
                <a:solidFill>
                  <a:srgbClr val="FFC000"/>
                </a:solidFill>
              </a:rPr>
              <a:t>줄거리 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F57639-7597-4F3F-9695-A2C84F89D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433" y="1054993"/>
            <a:ext cx="3233146" cy="4748013"/>
          </a:xfrm>
          <a:prstGeom prst="rect">
            <a:avLst/>
          </a:prstGeom>
        </p:spPr>
      </p:pic>
      <p:sp>
        <p:nvSpPr>
          <p:cNvPr id="51" name="설명선 2(테두리 없음) 63">
            <a:extLst>
              <a:ext uri="{FF2B5EF4-FFF2-40B4-BE49-F238E27FC236}">
                <a16:creationId xmlns:a16="http://schemas.microsoft.com/office/drawing/2014/main" id="{3DF04EA4-C97C-470B-A176-575929901CA7}"/>
              </a:ext>
            </a:extLst>
          </p:cNvPr>
          <p:cNvSpPr/>
          <p:nvPr/>
        </p:nvSpPr>
        <p:spPr>
          <a:xfrm>
            <a:off x="6388410" y="4399252"/>
            <a:ext cx="1585274" cy="358049"/>
          </a:xfrm>
          <a:prstGeom prst="callout2">
            <a:avLst>
              <a:gd name="adj1" fmla="val -26091"/>
              <a:gd name="adj2" fmla="val 43340"/>
              <a:gd name="adj3" fmla="val -179381"/>
              <a:gd name="adj4" fmla="val 84176"/>
              <a:gd name="adj5" fmla="val -266848"/>
              <a:gd name="adj6" fmla="val 152398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현재 나의 위치 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  <p:sp>
        <p:nvSpPr>
          <p:cNvPr id="49" name="설명선 2(테두리 없음) 63">
            <a:extLst>
              <a:ext uri="{FF2B5EF4-FFF2-40B4-BE49-F238E27FC236}">
                <a16:creationId xmlns:a16="http://schemas.microsoft.com/office/drawing/2014/main" id="{CF4D31D0-D7F4-4ED7-96EF-EE29E0D312E0}"/>
              </a:ext>
            </a:extLst>
          </p:cNvPr>
          <p:cNvSpPr/>
          <p:nvPr/>
        </p:nvSpPr>
        <p:spPr>
          <a:xfrm>
            <a:off x="9775078" y="1148110"/>
            <a:ext cx="1585274" cy="358049"/>
          </a:xfrm>
          <a:prstGeom prst="callout2">
            <a:avLst>
              <a:gd name="adj1" fmla="val 63565"/>
              <a:gd name="adj2" fmla="val 4681"/>
              <a:gd name="adj3" fmla="val 226525"/>
              <a:gd name="adj4" fmla="val -21158"/>
              <a:gd name="adj5" fmla="val 503457"/>
              <a:gd name="adj6" fmla="val -79124"/>
            </a:avLst>
          </a:prstGeom>
          <a:noFill/>
          <a:ln>
            <a:solidFill>
              <a:srgbClr val="FFC000"/>
            </a:solidFill>
            <a:prstDash val="sys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u="sng" kern="0" dirty="0">
                <a:solidFill>
                  <a:srgbClr val="FFC000"/>
                </a:solidFill>
              </a:rPr>
              <a:t>공연장 위치 </a:t>
            </a:r>
            <a:endParaRPr lang="en-US" altLang="ko-KR" sz="2000" b="1" u="sng" kern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4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5" y="-34315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478258" y="713036"/>
            <a:ext cx="947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최종 결과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</a:rPr>
              <a:t>프로젝트의 독창성 및 차별성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1557D-8E2B-4545-82B6-69B42B2DD8D4}"/>
              </a:ext>
            </a:extLst>
          </p:cNvPr>
          <p:cNvSpPr txBox="1"/>
          <p:nvPr/>
        </p:nvSpPr>
        <p:spPr>
          <a:xfrm>
            <a:off x="1478258" y="2241027"/>
            <a:ext cx="9984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</a:rPr>
              <a:t>포인트 상점 운영 및 티켓 판매</a:t>
            </a:r>
            <a:r>
              <a:rPr lang="en-US" altLang="ko-KR" sz="2400" b="1" dirty="0">
                <a:solidFill>
                  <a:schemeClr val="bg1"/>
                </a:solidFill>
              </a:rPr>
              <a:t>, QR</a:t>
            </a:r>
            <a:r>
              <a:rPr lang="ko-KR" altLang="en-US" sz="2400" b="1" dirty="0">
                <a:solidFill>
                  <a:schemeClr val="bg1"/>
                </a:solidFill>
              </a:rPr>
              <a:t>코드를 사용해 티켓 사용 가능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2400" b="1" dirty="0">
                <a:solidFill>
                  <a:schemeClr val="bg1"/>
                </a:solidFill>
              </a:rPr>
              <a:t>지도로 공연장 및 현재 나의 위치 정보 제공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공연장과 현재 위치 사이의 거리 정보 제공</a:t>
            </a:r>
          </a:p>
        </p:txBody>
      </p:sp>
    </p:spTree>
    <p:extLst>
      <p:ext uri="{BB962C8B-B14F-4D97-AF65-F5344CB8AC3E}">
        <p14:creationId xmlns:p14="http://schemas.microsoft.com/office/powerpoint/2010/main" val="125739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5" y="-72816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404237" y="556202"/>
            <a:ext cx="947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최종 결과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</a:rPr>
              <a:t>분담 내용 및 수행 내용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1557D-8E2B-4545-82B6-69B42B2DD8D4}"/>
              </a:ext>
            </a:extLst>
          </p:cNvPr>
          <p:cNvSpPr txBox="1"/>
          <p:nvPr/>
        </p:nvSpPr>
        <p:spPr>
          <a:xfrm>
            <a:off x="1678091" y="1164866"/>
            <a:ext cx="4376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&lt;</a:t>
            </a:r>
            <a:r>
              <a:rPr lang="ko-KR" altLang="en-US" sz="2400" b="1" dirty="0">
                <a:solidFill>
                  <a:schemeClr val="bg1"/>
                </a:solidFill>
              </a:rPr>
              <a:t>역할 분담</a:t>
            </a:r>
            <a:r>
              <a:rPr lang="en-US" altLang="ko-KR" sz="2400" b="1" dirty="0">
                <a:solidFill>
                  <a:schemeClr val="bg1"/>
                </a:solidFill>
              </a:rPr>
              <a:t>&gt;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3B451B0-63B5-47D8-92B8-E900B5DE1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811534"/>
              </p:ext>
            </p:extLst>
          </p:nvPr>
        </p:nvGraphicFramePr>
        <p:xfrm>
          <a:off x="2402930" y="2288227"/>
          <a:ext cx="8266282" cy="3556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3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3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1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20193093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배민경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조장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백 엔드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ppt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20173041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윤한영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부조장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프론트 엔드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ppt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49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20173099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강경목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프론트 엔드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ppt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49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20173095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박재현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프론트 엔드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백 엔드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249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20173054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임영제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백 엔드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회의록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AB8DAB95-B4EE-47C0-BF39-49271CE5FE25}"/>
              </a:ext>
            </a:extLst>
          </p:cNvPr>
          <p:cNvGrpSpPr/>
          <p:nvPr/>
        </p:nvGrpSpPr>
        <p:grpSpPr>
          <a:xfrm>
            <a:off x="2273855" y="1695328"/>
            <a:ext cx="8456764" cy="552532"/>
            <a:chOff x="534669" y="2082800"/>
            <a:chExt cx="7499187" cy="49367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47AAD7D-7D7E-43E7-8779-FBB0D1A84583}"/>
                </a:ext>
              </a:extLst>
            </p:cNvPr>
            <p:cNvGrpSpPr/>
            <p:nvPr/>
          </p:nvGrpSpPr>
          <p:grpSpPr>
            <a:xfrm>
              <a:off x="534669" y="2082800"/>
              <a:ext cx="7499187" cy="493678"/>
              <a:chOff x="534669" y="2082800"/>
              <a:chExt cx="7499187" cy="493678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627949B-8953-4E27-AC12-7FCC4019DCFF}"/>
                  </a:ext>
                </a:extLst>
              </p:cNvPr>
              <p:cNvSpPr/>
              <p:nvPr/>
            </p:nvSpPr>
            <p:spPr>
              <a:xfrm>
                <a:off x="534669" y="2082800"/>
                <a:ext cx="7493855" cy="493678"/>
              </a:xfrm>
              <a:prstGeom prst="roundRect">
                <a:avLst>
                  <a:gd name="adj" fmla="val 50000"/>
                </a:avLst>
              </a:prstGeom>
              <a:solidFill>
                <a:srgbClr val="203864"/>
              </a:solidFill>
              <a:ln w="381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05D8A34-C969-484D-9663-64256116F8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2433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F824832-38F8-473D-8BB2-577A987D30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7492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2DDEECE-16EA-476F-978D-FB1799C308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431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7431542-9778-4057-8DA3-2D1EC9123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3856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546ADEE-1D52-465D-AD90-FF695398F77D}"/>
                </a:ext>
              </a:extLst>
            </p:cNvPr>
            <p:cNvSpPr/>
            <p:nvPr/>
          </p:nvSpPr>
          <p:spPr>
            <a:xfrm>
              <a:off x="534670" y="2238473"/>
              <a:ext cx="1267748" cy="210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BF618F3-A87D-4F2C-8B12-3BC9E3D3F20A}"/>
                </a:ext>
              </a:extLst>
            </p:cNvPr>
            <p:cNvSpPr/>
            <p:nvPr/>
          </p:nvSpPr>
          <p:spPr>
            <a:xfrm>
              <a:off x="1817370" y="2238473"/>
              <a:ext cx="2070106" cy="210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성명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EB1632-8596-43CB-84DB-4A85D055ED80}"/>
                </a:ext>
              </a:extLst>
            </p:cNvPr>
            <p:cNvSpPr/>
            <p:nvPr/>
          </p:nvSpPr>
          <p:spPr>
            <a:xfrm>
              <a:off x="3893820" y="2238473"/>
              <a:ext cx="2070106" cy="210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0C9320-5D81-4DC0-A6F7-3D5F5DF7B795}"/>
                </a:ext>
              </a:extLst>
            </p:cNvPr>
            <p:cNvSpPr/>
            <p:nvPr/>
          </p:nvSpPr>
          <p:spPr>
            <a:xfrm>
              <a:off x="5917584" y="2238473"/>
              <a:ext cx="2070106" cy="210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71CCF8-1355-485C-9CB0-F2B1A0C88F9C}"/>
              </a:ext>
            </a:extLst>
          </p:cNvPr>
          <p:cNvSpPr/>
          <p:nvPr/>
        </p:nvSpPr>
        <p:spPr>
          <a:xfrm>
            <a:off x="6143254" y="1850121"/>
            <a:ext cx="2070106" cy="236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부원</a:t>
            </a:r>
          </a:p>
        </p:txBody>
      </p:sp>
    </p:spTree>
    <p:extLst>
      <p:ext uri="{BB962C8B-B14F-4D97-AF65-F5344CB8AC3E}">
        <p14:creationId xmlns:p14="http://schemas.microsoft.com/office/powerpoint/2010/main" val="2691583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5" y="-34315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534138" y="876973"/>
            <a:ext cx="1062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최종 결과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</a:rPr>
              <a:t>프로젝트를 수행하며 배우고 </a:t>
            </a:r>
            <a:r>
              <a:rPr lang="ko-KR" altLang="en-US" sz="2800" b="1" dirty="0" err="1">
                <a:solidFill>
                  <a:schemeClr val="bg1"/>
                </a:solidFill>
              </a:rPr>
              <a:t>느낀점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1557D-8E2B-4545-82B6-69B42B2DD8D4}"/>
              </a:ext>
            </a:extLst>
          </p:cNvPr>
          <p:cNvSpPr txBox="1"/>
          <p:nvPr/>
        </p:nvSpPr>
        <p:spPr>
          <a:xfrm>
            <a:off x="1532558" y="2414835"/>
            <a:ext cx="9984601" cy="342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처음엔 정보와 배경지식이 부족하고 무엇을 해야 할지 아이디어도 막막하고 학교에서 단순히 컴퓨터언어에 대해서 배우고 과제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연습문제를 통해 무엇을 만들 수 있을지 막막했습니다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조원들과 아이디어를 모으고 부족한 부분을 서로 매워주며 앱을 제작했습니다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앱을 만들 때 작은 기능이라도 많은 시간이 필요하다는 걸 느꼈고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정말 많은 기능들이 추가되어야 한다는 것도 </a:t>
            </a:r>
            <a:r>
              <a:rPr lang="ko-KR" altLang="en-US" sz="2000" b="1" kern="0" spc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깨달았습니다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완성된 앱을 보니 뿌듯함과 성취감이 들었습니다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앱이나 웹을 만드는 데 있어 좋은 경험이 되었습니다</a:t>
            </a:r>
            <a:r>
              <a:rPr lang="en-US" altLang="ko-KR" sz="1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0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5" y="4186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397090" y="552183"/>
            <a:ext cx="1062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결론 및 향후 과제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1557D-8E2B-4545-82B6-69B42B2DD8D4}"/>
              </a:ext>
            </a:extLst>
          </p:cNvPr>
          <p:cNvSpPr txBox="1"/>
          <p:nvPr/>
        </p:nvSpPr>
        <p:spPr>
          <a:xfrm>
            <a:off x="1397090" y="1058783"/>
            <a:ext cx="9984601" cy="494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여러 곳에 흩어진 공연 정보를 한 눈에 편리하게 볼 수 있는 프로그램으로 이것을 사용한다면 공연 정보에 대한 접근성이 높아지기 때문에 공연에 더 가까이 다가갈 수 있을 것이고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공연문화에 도움을 줄 것이다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앱이 상용화되어 기능을 발전시킨다면 부산만이 아닌 전국을 기준으로 앱의 범위를 넓혀 나갈 수 있다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과제</a:t>
            </a:r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부산 뿐만 아니라 전국을 타깃으로 어플을 </a:t>
            </a:r>
            <a:r>
              <a:rPr lang="ko-KR" altLang="en-US" sz="2000" b="1" kern="0" spc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확장시킨다면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더 좋을 것 같다</a:t>
            </a:r>
            <a:r>
              <a:rPr lang="en-US" altLang="ko-KR" sz="20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큰 공연들 이외의 작은 소규모 공연 및 대학로 공연들의 리스트 확보를 하는 방안에 대해 생각해 보면 좋을 것 같다</a:t>
            </a:r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2000" b="1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858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5" y="4186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397090" y="563392"/>
            <a:ext cx="1062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</a:rPr>
              <a:t>참고문헌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1557D-8E2B-4545-82B6-69B42B2DD8D4}"/>
              </a:ext>
            </a:extLst>
          </p:cNvPr>
          <p:cNvSpPr txBox="1"/>
          <p:nvPr/>
        </p:nvSpPr>
        <p:spPr>
          <a:xfrm>
            <a:off x="1397090" y="1058783"/>
            <a:ext cx="9984601" cy="556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구글 지도 </a:t>
            </a:r>
            <a:r>
              <a:rPr lang="en-US" altLang="ko-KR" sz="14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400" b="1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u="sng" kern="0" spc="0" dirty="0">
                <a:solidFill>
                  <a:schemeClr val="bg1"/>
                </a:solidFill>
                <a:effectLst/>
                <a:uFill>
                  <a:solidFill>
                    <a:srgbClr val="80008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maps-platform/?hl=ko&amp;utm_source=google&amp;utm_medium=cpc&amp;utm_campaign=FY18-Q2-global-demandgen-paidsearchonnetworkhouseads-cs-maps_contactsal_saf&amp;utm_content=text-ad-none-none-DEV_c-CRE_467208338792-ADGP_Hybrid%20%7C%20AW%20SEM%20%7C%20BKWS%20~%20Brand%20%7C%20EXA%20%7C%20Google%20Maps%20API-KWID_43700057416637750-kwd-356751068841-userloc_1009866&amp;utm_term=KW_%EA%B5%AC%EA%B8%80%20%EC%A7%80%EB%8F%84%20api-ST_%EA%B5%AC%EA%B8%80%20%EC%A7%80%EB%8F%84%20API&amp;gclid=Cj0KCQiAqo3-BRDoARIsAE5vnaK-7pnZdLAcxoxnwQqQ5xHLsXndK7gkBv70XD07pDxQ42XF_BrfR_EaAvkSEALw_wcB</a:t>
            </a:r>
            <a:endParaRPr lang="en-US" altLang="ko-KR" sz="1400" b="1" u="sng" kern="0" spc="0" dirty="0">
              <a:solidFill>
                <a:schemeClr val="bg1"/>
              </a:solidFill>
              <a:effectLst/>
              <a:uFill>
                <a:solidFill>
                  <a:srgbClr val="800080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b="1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QR </a:t>
            </a:r>
            <a:r>
              <a:rPr lang="ko-KR" altLang="en-US" sz="14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 오픈 소스</a:t>
            </a:r>
            <a:endParaRPr lang="en-US" altLang="ko-KR" sz="1400" b="1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http://magic.wickedmiso.com/154</a:t>
            </a:r>
          </a:p>
          <a:p>
            <a:pPr algn="just" fontAlgn="base">
              <a:lnSpc>
                <a:spcPct val="160000"/>
              </a:lnSpc>
            </a:pPr>
            <a:endParaRPr lang="ko-KR" altLang="en-US" sz="1400" b="1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공공 데이터</a:t>
            </a:r>
            <a:r>
              <a:rPr lang="en-US" altLang="ko-KR" sz="14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공연 목록</a:t>
            </a:r>
            <a:r>
              <a:rPr lang="en-US" altLang="ko-KR" sz="14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https://www.data.go.kr/</a:t>
            </a:r>
            <a:endParaRPr lang="en-US" altLang="ko-KR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b="1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497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4" y="106535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532248" y="834232"/>
            <a:ext cx="1062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2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 매뉴얼</a:t>
            </a:r>
          </a:p>
        </p:txBody>
      </p:sp>
      <p:pic>
        <p:nvPicPr>
          <p:cNvPr id="6" name="bandicam 2020-12-02 02-30-51-861">
            <a:hlinkClick r:id="" action="ppaction://media"/>
            <a:extLst>
              <a:ext uri="{FF2B5EF4-FFF2-40B4-BE49-F238E27FC236}">
                <a16:creationId xmlns:a16="http://schemas.microsoft.com/office/drawing/2014/main" id="{5849223A-FE39-4F1B-B6EE-98854BF538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6550" y="1357452"/>
            <a:ext cx="7437438" cy="3870325"/>
          </a:xfrm>
          <a:prstGeom prst="rect">
            <a:avLst/>
          </a:prstGeom>
        </p:spPr>
      </p:pic>
      <p:pic>
        <p:nvPicPr>
          <p:cNvPr id="11" name="KakaoTalk_20201202_023615923">
            <a:hlinkClick r:id="" action="ppaction://media"/>
            <a:extLst>
              <a:ext uri="{FF2B5EF4-FFF2-40B4-BE49-F238E27FC236}">
                <a16:creationId xmlns:a16="http://schemas.microsoft.com/office/drawing/2014/main" id="{116ACEDE-DA73-4361-AB26-75524839F91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83700" y="1357452"/>
            <a:ext cx="16922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1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4" y="147632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560987" y="858147"/>
            <a:ext cx="1062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2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최종 프로그램 시연 과정</a:t>
            </a:r>
          </a:p>
        </p:txBody>
      </p:sp>
      <p:pic>
        <p:nvPicPr>
          <p:cNvPr id="6" name="최종 프로그램 시연">
            <a:hlinkClick r:id="" action="ppaction://media"/>
            <a:extLst>
              <a:ext uri="{FF2B5EF4-FFF2-40B4-BE49-F238E27FC236}">
                <a16:creationId xmlns:a16="http://schemas.microsoft.com/office/drawing/2014/main" id="{467EC7C7-56F9-4069-BBBB-78E59FD55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451" y="583467"/>
            <a:ext cx="10648950" cy="54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4" y="106535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225698" y="736909"/>
            <a:ext cx="392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초기 개발 계획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E03136-8C06-4B7F-B87E-868CB48F55D4}"/>
              </a:ext>
            </a:extLst>
          </p:cNvPr>
          <p:cNvSpPr txBox="1"/>
          <p:nvPr/>
        </p:nvSpPr>
        <p:spPr>
          <a:xfrm>
            <a:off x="1721395" y="4514784"/>
            <a:ext cx="9984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공공데이터를 이용하여 공연 목록을 불러와 사용자에게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공연 정보와 편의기능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티켓판매처 제공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BFBCC0-0F31-4332-B855-E63D007FF2CD}"/>
              </a:ext>
            </a:extLst>
          </p:cNvPr>
          <p:cNvGrpSpPr/>
          <p:nvPr/>
        </p:nvGrpSpPr>
        <p:grpSpPr>
          <a:xfrm>
            <a:off x="1634393" y="1550171"/>
            <a:ext cx="2171847" cy="2182587"/>
            <a:chOff x="1634393" y="1550171"/>
            <a:chExt cx="2171847" cy="218258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5EDCDE2-AA95-4F53-A98B-10E8A3DF3B36}"/>
                </a:ext>
              </a:extLst>
            </p:cNvPr>
            <p:cNvGrpSpPr/>
            <p:nvPr/>
          </p:nvGrpSpPr>
          <p:grpSpPr>
            <a:xfrm>
              <a:off x="1634393" y="1550171"/>
              <a:ext cx="2171847" cy="2182587"/>
              <a:chOff x="1765686" y="2094615"/>
              <a:chExt cx="2171847" cy="2182587"/>
            </a:xfrm>
          </p:grpSpPr>
          <p:sp>
            <p:nvSpPr>
              <p:cNvPr id="36" name="자유형 25">
                <a:extLst>
                  <a:ext uri="{FF2B5EF4-FFF2-40B4-BE49-F238E27FC236}">
                    <a16:creationId xmlns:a16="http://schemas.microsoft.com/office/drawing/2014/main" id="{1C280CB6-4421-44A0-9609-9D3A61AAA72D}"/>
                  </a:ext>
                </a:extLst>
              </p:cNvPr>
              <p:cNvSpPr/>
              <p:nvPr/>
            </p:nvSpPr>
            <p:spPr>
              <a:xfrm>
                <a:off x="1765686" y="2559274"/>
                <a:ext cx="2171847" cy="1717928"/>
              </a:xfrm>
              <a:custGeom>
                <a:avLst/>
                <a:gdLst>
                  <a:gd name="connsiteX0" fmla="*/ 228987 w 2476500"/>
                  <a:gd name="connsiteY0" fmla="*/ 0 h 1953988"/>
                  <a:gd name="connsiteX1" fmla="*/ 2247513 w 2476500"/>
                  <a:gd name="connsiteY1" fmla="*/ 0 h 1953988"/>
                  <a:gd name="connsiteX2" fmla="*/ 2265026 w 2476500"/>
                  <a:gd name="connsiteY2" fmla="*/ 23420 h 1953988"/>
                  <a:gd name="connsiteX3" fmla="*/ 2476500 w 2476500"/>
                  <a:gd name="connsiteY3" fmla="*/ 715738 h 1953988"/>
                  <a:gd name="connsiteX4" fmla="*/ 1238250 w 2476500"/>
                  <a:gd name="connsiteY4" fmla="*/ 1953988 h 1953988"/>
                  <a:gd name="connsiteX5" fmla="*/ 0 w 2476500"/>
                  <a:gd name="connsiteY5" fmla="*/ 715738 h 1953988"/>
                  <a:gd name="connsiteX6" fmla="*/ 211474 w 2476500"/>
                  <a:gd name="connsiteY6" fmla="*/ 23420 h 1953988"/>
                  <a:gd name="connsiteX7" fmla="*/ 228987 w 2476500"/>
                  <a:gd name="connsiteY7" fmla="*/ 0 h 195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0" h="1953988">
                    <a:moveTo>
                      <a:pt x="228987" y="0"/>
                    </a:moveTo>
                    <a:lnTo>
                      <a:pt x="2247513" y="0"/>
                    </a:lnTo>
                    <a:lnTo>
                      <a:pt x="2265026" y="23420"/>
                    </a:lnTo>
                    <a:cubicBezTo>
                      <a:pt x="2398540" y="221047"/>
                      <a:pt x="2476500" y="459288"/>
                      <a:pt x="2476500" y="715738"/>
                    </a:cubicBezTo>
                    <a:cubicBezTo>
                      <a:pt x="2476500" y="1399605"/>
                      <a:pt x="1922117" y="1953988"/>
                      <a:pt x="1238250" y="1953988"/>
                    </a:cubicBezTo>
                    <a:cubicBezTo>
                      <a:pt x="554383" y="1953988"/>
                      <a:pt x="0" y="1399605"/>
                      <a:pt x="0" y="715738"/>
                    </a:cubicBezTo>
                    <a:cubicBezTo>
                      <a:pt x="0" y="459288"/>
                      <a:pt x="77960" y="221047"/>
                      <a:pt x="211474" y="23420"/>
                    </a:cubicBezTo>
                    <a:lnTo>
                      <a:pt x="2289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자유형 24">
                <a:extLst>
                  <a:ext uri="{FF2B5EF4-FFF2-40B4-BE49-F238E27FC236}">
                    <a16:creationId xmlns:a16="http://schemas.microsoft.com/office/drawing/2014/main" id="{E896517D-4948-4579-8D8E-97D3CF8EAEFE}"/>
                  </a:ext>
                </a:extLst>
              </p:cNvPr>
              <p:cNvSpPr/>
              <p:nvPr/>
            </p:nvSpPr>
            <p:spPr>
              <a:xfrm>
                <a:off x="1948488" y="2094615"/>
                <a:ext cx="1789889" cy="464681"/>
              </a:xfrm>
              <a:custGeom>
                <a:avLst/>
                <a:gdLst>
                  <a:gd name="connsiteX0" fmla="*/ 1009263 w 2018526"/>
                  <a:gd name="connsiteY0" fmla="*/ 0 h 522512"/>
                  <a:gd name="connsiteX1" fmla="*/ 1964757 w 2018526"/>
                  <a:gd name="connsiteY1" fmla="*/ 450608 h 522512"/>
                  <a:gd name="connsiteX2" fmla="*/ 2018526 w 2018526"/>
                  <a:gd name="connsiteY2" fmla="*/ 522512 h 522512"/>
                  <a:gd name="connsiteX3" fmla="*/ 0 w 2018526"/>
                  <a:gd name="connsiteY3" fmla="*/ 522512 h 522512"/>
                  <a:gd name="connsiteX4" fmla="*/ 53769 w 2018526"/>
                  <a:gd name="connsiteY4" fmla="*/ 450608 h 522512"/>
                  <a:gd name="connsiteX5" fmla="*/ 1009263 w 2018526"/>
                  <a:gd name="connsiteY5" fmla="*/ 0 h 522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8526" h="522512">
                    <a:moveTo>
                      <a:pt x="1009263" y="0"/>
                    </a:moveTo>
                    <a:cubicBezTo>
                      <a:pt x="1393938" y="0"/>
                      <a:pt x="1737644" y="175410"/>
                      <a:pt x="1964757" y="450608"/>
                    </a:cubicBezTo>
                    <a:lnTo>
                      <a:pt x="2018526" y="522512"/>
                    </a:lnTo>
                    <a:lnTo>
                      <a:pt x="0" y="522512"/>
                    </a:lnTo>
                    <a:lnTo>
                      <a:pt x="53769" y="450608"/>
                    </a:lnTo>
                    <a:cubicBezTo>
                      <a:pt x="280882" y="175410"/>
                      <a:pt x="624588" y="0"/>
                      <a:pt x="1009263" y="0"/>
                    </a:cubicBezTo>
                    <a:close/>
                  </a:path>
                </a:pathLst>
              </a:cu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9EABD4B-EC9C-42EE-BD06-2C2E2EDDEE4C}"/>
                  </a:ext>
                </a:extLst>
              </p:cNvPr>
              <p:cNvSpPr/>
              <p:nvPr/>
            </p:nvSpPr>
            <p:spPr>
              <a:xfrm>
                <a:off x="2367265" y="2160798"/>
                <a:ext cx="922233" cy="610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white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BF74B9-14E9-4304-A0E0-B543A5904867}"/>
                  </a:ext>
                </a:extLst>
              </p:cNvPr>
              <p:cNvSpPr txBox="1"/>
              <p:nvPr/>
            </p:nvSpPr>
            <p:spPr>
              <a:xfrm>
                <a:off x="2099039" y="3088704"/>
                <a:ext cx="1458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로그인 기능</a:t>
                </a: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60D31F1-B529-4141-B871-2270490B3B63}"/>
                </a:ext>
              </a:extLst>
            </p:cNvPr>
            <p:cNvSpPr/>
            <p:nvPr/>
          </p:nvSpPr>
          <p:spPr>
            <a:xfrm>
              <a:off x="2235972" y="1617179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1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E614B1-B7BA-483F-8B58-EDE17CC8DAE3}"/>
              </a:ext>
            </a:extLst>
          </p:cNvPr>
          <p:cNvGrpSpPr/>
          <p:nvPr/>
        </p:nvGrpSpPr>
        <p:grpSpPr>
          <a:xfrm>
            <a:off x="4268736" y="1560130"/>
            <a:ext cx="2171847" cy="2172628"/>
            <a:chOff x="4268736" y="1560130"/>
            <a:chExt cx="2171847" cy="217262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BA813EB-E28A-45C5-8577-64209F15CE40}"/>
                </a:ext>
              </a:extLst>
            </p:cNvPr>
            <p:cNvGrpSpPr/>
            <p:nvPr/>
          </p:nvGrpSpPr>
          <p:grpSpPr>
            <a:xfrm>
              <a:off x="4268736" y="1560130"/>
              <a:ext cx="2171847" cy="2172628"/>
              <a:chOff x="4142076" y="2090330"/>
              <a:chExt cx="2171847" cy="2172628"/>
            </a:xfrm>
          </p:grpSpPr>
          <p:sp>
            <p:nvSpPr>
              <p:cNvPr id="40" name="자유형 25">
                <a:extLst>
                  <a:ext uri="{FF2B5EF4-FFF2-40B4-BE49-F238E27FC236}">
                    <a16:creationId xmlns:a16="http://schemas.microsoft.com/office/drawing/2014/main" id="{FAA8A303-5404-4062-82DA-69DF295A481B}"/>
                  </a:ext>
                </a:extLst>
              </p:cNvPr>
              <p:cNvSpPr/>
              <p:nvPr/>
            </p:nvSpPr>
            <p:spPr>
              <a:xfrm>
                <a:off x="4142076" y="2545030"/>
                <a:ext cx="2171847" cy="1717928"/>
              </a:xfrm>
              <a:custGeom>
                <a:avLst/>
                <a:gdLst>
                  <a:gd name="connsiteX0" fmla="*/ 228987 w 2476500"/>
                  <a:gd name="connsiteY0" fmla="*/ 0 h 1953988"/>
                  <a:gd name="connsiteX1" fmla="*/ 2247513 w 2476500"/>
                  <a:gd name="connsiteY1" fmla="*/ 0 h 1953988"/>
                  <a:gd name="connsiteX2" fmla="*/ 2265026 w 2476500"/>
                  <a:gd name="connsiteY2" fmla="*/ 23420 h 1953988"/>
                  <a:gd name="connsiteX3" fmla="*/ 2476500 w 2476500"/>
                  <a:gd name="connsiteY3" fmla="*/ 715738 h 1953988"/>
                  <a:gd name="connsiteX4" fmla="*/ 1238250 w 2476500"/>
                  <a:gd name="connsiteY4" fmla="*/ 1953988 h 1953988"/>
                  <a:gd name="connsiteX5" fmla="*/ 0 w 2476500"/>
                  <a:gd name="connsiteY5" fmla="*/ 715738 h 1953988"/>
                  <a:gd name="connsiteX6" fmla="*/ 211474 w 2476500"/>
                  <a:gd name="connsiteY6" fmla="*/ 23420 h 1953988"/>
                  <a:gd name="connsiteX7" fmla="*/ 228987 w 2476500"/>
                  <a:gd name="connsiteY7" fmla="*/ 0 h 195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0" h="1953988">
                    <a:moveTo>
                      <a:pt x="228987" y="0"/>
                    </a:moveTo>
                    <a:lnTo>
                      <a:pt x="2247513" y="0"/>
                    </a:lnTo>
                    <a:lnTo>
                      <a:pt x="2265026" y="23420"/>
                    </a:lnTo>
                    <a:cubicBezTo>
                      <a:pt x="2398540" y="221047"/>
                      <a:pt x="2476500" y="459288"/>
                      <a:pt x="2476500" y="715738"/>
                    </a:cubicBezTo>
                    <a:cubicBezTo>
                      <a:pt x="2476500" y="1399605"/>
                      <a:pt x="1922117" y="1953988"/>
                      <a:pt x="1238250" y="1953988"/>
                    </a:cubicBezTo>
                    <a:cubicBezTo>
                      <a:pt x="554383" y="1953988"/>
                      <a:pt x="0" y="1399605"/>
                      <a:pt x="0" y="715738"/>
                    </a:cubicBezTo>
                    <a:cubicBezTo>
                      <a:pt x="0" y="459288"/>
                      <a:pt x="77960" y="221047"/>
                      <a:pt x="211474" y="23420"/>
                    </a:cubicBezTo>
                    <a:lnTo>
                      <a:pt x="2289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자유형 24">
                <a:extLst>
                  <a:ext uri="{FF2B5EF4-FFF2-40B4-BE49-F238E27FC236}">
                    <a16:creationId xmlns:a16="http://schemas.microsoft.com/office/drawing/2014/main" id="{498FCC00-FCDE-4476-A26F-B2B0587275FB}"/>
                  </a:ext>
                </a:extLst>
              </p:cNvPr>
              <p:cNvSpPr/>
              <p:nvPr/>
            </p:nvSpPr>
            <p:spPr>
              <a:xfrm>
                <a:off x="4333056" y="2090330"/>
                <a:ext cx="1805715" cy="464681"/>
              </a:xfrm>
              <a:custGeom>
                <a:avLst/>
                <a:gdLst>
                  <a:gd name="connsiteX0" fmla="*/ 1009263 w 2018526"/>
                  <a:gd name="connsiteY0" fmla="*/ 0 h 522512"/>
                  <a:gd name="connsiteX1" fmla="*/ 1964757 w 2018526"/>
                  <a:gd name="connsiteY1" fmla="*/ 450608 h 522512"/>
                  <a:gd name="connsiteX2" fmla="*/ 2018526 w 2018526"/>
                  <a:gd name="connsiteY2" fmla="*/ 522512 h 522512"/>
                  <a:gd name="connsiteX3" fmla="*/ 0 w 2018526"/>
                  <a:gd name="connsiteY3" fmla="*/ 522512 h 522512"/>
                  <a:gd name="connsiteX4" fmla="*/ 53769 w 2018526"/>
                  <a:gd name="connsiteY4" fmla="*/ 450608 h 522512"/>
                  <a:gd name="connsiteX5" fmla="*/ 1009263 w 2018526"/>
                  <a:gd name="connsiteY5" fmla="*/ 0 h 522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8526" h="522512">
                    <a:moveTo>
                      <a:pt x="1009263" y="0"/>
                    </a:moveTo>
                    <a:cubicBezTo>
                      <a:pt x="1393938" y="0"/>
                      <a:pt x="1737644" y="175410"/>
                      <a:pt x="1964757" y="450608"/>
                    </a:cubicBezTo>
                    <a:lnTo>
                      <a:pt x="2018526" y="522512"/>
                    </a:lnTo>
                    <a:lnTo>
                      <a:pt x="0" y="522512"/>
                    </a:lnTo>
                    <a:lnTo>
                      <a:pt x="53769" y="450608"/>
                    </a:lnTo>
                    <a:cubicBezTo>
                      <a:pt x="280882" y="175410"/>
                      <a:pt x="624588" y="0"/>
                      <a:pt x="1009263" y="0"/>
                    </a:cubicBezTo>
                    <a:close/>
                  </a:path>
                </a:pathLst>
              </a:cu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699A31-D12F-42E2-AD6E-7E056DDA3D61}"/>
                  </a:ext>
                </a:extLst>
              </p:cNvPr>
              <p:cNvSpPr txBox="1"/>
              <p:nvPr/>
            </p:nvSpPr>
            <p:spPr>
              <a:xfrm>
                <a:off x="4263003" y="3100908"/>
                <a:ext cx="1945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리뷰 및 즐겨찾기</a:t>
                </a: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29B5463-A87A-4339-A298-3BBFAEE46912}"/>
                </a:ext>
              </a:extLst>
            </p:cNvPr>
            <p:cNvSpPr/>
            <p:nvPr/>
          </p:nvSpPr>
          <p:spPr>
            <a:xfrm>
              <a:off x="4921093" y="1616354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2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B81202-DF89-4C70-A3B4-D2355611614A}"/>
              </a:ext>
            </a:extLst>
          </p:cNvPr>
          <p:cNvGrpSpPr/>
          <p:nvPr/>
        </p:nvGrpSpPr>
        <p:grpSpPr>
          <a:xfrm>
            <a:off x="6902446" y="1592282"/>
            <a:ext cx="2171847" cy="2165308"/>
            <a:chOff x="6902446" y="1592282"/>
            <a:chExt cx="2171847" cy="216530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3C74BB8-E6D8-4D6B-B393-8BAC61A4E7F4}"/>
                </a:ext>
              </a:extLst>
            </p:cNvPr>
            <p:cNvGrpSpPr/>
            <p:nvPr/>
          </p:nvGrpSpPr>
          <p:grpSpPr>
            <a:xfrm>
              <a:off x="6902446" y="1592282"/>
              <a:ext cx="2171847" cy="2165308"/>
              <a:chOff x="6495757" y="2111894"/>
              <a:chExt cx="2171847" cy="2165308"/>
            </a:xfrm>
          </p:grpSpPr>
          <p:sp>
            <p:nvSpPr>
              <p:cNvPr id="42" name="자유형 25">
                <a:extLst>
                  <a:ext uri="{FF2B5EF4-FFF2-40B4-BE49-F238E27FC236}">
                    <a16:creationId xmlns:a16="http://schemas.microsoft.com/office/drawing/2014/main" id="{E15A3114-1F2D-46E6-AA01-0E5AEF3CD034}"/>
                  </a:ext>
                </a:extLst>
              </p:cNvPr>
              <p:cNvSpPr/>
              <p:nvPr/>
            </p:nvSpPr>
            <p:spPr>
              <a:xfrm>
                <a:off x="6495757" y="2559274"/>
                <a:ext cx="2171847" cy="1717928"/>
              </a:xfrm>
              <a:custGeom>
                <a:avLst/>
                <a:gdLst>
                  <a:gd name="connsiteX0" fmla="*/ 228987 w 2476500"/>
                  <a:gd name="connsiteY0" fmla="*/ 0 h 1953988"/>
                  <a:gd name="connsiteX1" fmla="*/ 2247513 w 2476500"/>
                  <a:gd name="connsiteY1" fmla="*/ 0 h 1953988"/>
                  <a:gd name="connsiteX2" fmla="*/ 2265026 w 2476500"/>
                  <a:gd name="connsiteY2" fmla="*/ 23420 h 1953988"/>
                  <a:gd name="connsiteX3" fmla="*/ 2476500 w 2476500"/>
                  <a:gd name="connsiteY3" fmla="*/ 715738 h 1953988"/>
                  <a:gd name="connsiteX4" fmla="*/ 1238250 w 2476500"/>
                  <a:gd name="connsiteY4" fmla="*/ 1953988 h 1953988"/>
                  <a:gd name="connsiteX5" fmla="*/ 0 w 2476500"/>
                  <a:gd name="connsiteY5" fmla="*/ 715738 h 1953988"/>
                  <a:gd name="connsiteX6" fmla="*/ 211474 w 2476500"/>
                  <a:gd name="connsiteY6" fmla="*/ 23420 h 1953988"/>
                  <a:gd name="connsiteX7" fmla="*/ 228987 w 2476500"/>
                  <a:gd name="connsiteY7" fmla="*/ 0 h 195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0" h="1953988">
                    <a:moveTo>
                      <a:pt x="228987" y="0"/>
                    </a:moveTo>
                    <a:lnTo>
                      <a:pt x="2247513" y="0"/>
                    </a:lnTo>
                    <a:lnTo>
                      <a:pt x="2265026" y="23420"/>
                    </a:lnTo>
                    <a:cubicBezTo>
                      <a:pt x="2398540" y="221047"/>
                      <a:pt x="2476500" y="459288"/>
                      <a:pt x="2476500" y="715738"/>
                    </a:cubicBezTo>
                    <a:cubicBezTo>
                      <a:pt x="2476500" y="1399605"/>
                      <a:pt x="1922117" y="1953988"/>
                      <a:pt x="1238250" y="1953988"/>
                    </a:cubicBezTo>
                    <a:cubicBezTo>
                      <a:pt x="554383" y="1953988"/>
                      <a:pt x="0" y="1399605"/>
                      <a:pt x="0" y="715738"/>
                    </a:cubicBezTo>
                    <a:cubicBezTo>
                      <a:pt x="0" y="459288"/>
                      <a:pt x="77960" y="221047"/>
                      <a:pt x="211474" y="23420"/>
                    </a:cubicBezTo>
                    <a:lnTo>
                      <a:pt x="2289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자유형 24">
                <a:extLst>
                  <a:ext uri="{FF2B5EF4-FFF2-40B4-BE49-F238E27FC236}">
                    <a16:creationId xmlns:a16="http://schemas.microsoft.com/office/drawing/2014/main" id="{0577DF2A-A06C-4DE4-8063-45E852E91432}"/>
                  </a:ext>
                </a:extLst>
              </p:cNvPr>
              <p:cNvSpPr/>
              <p:nvPr/>
            </p:nvSpPr>
            <p:spPr>
              <a:xfrm>
                <a:off x="6679319" y="2111894"/>
                <a:ext cx="1789889" cy="464681"/>
              </a:xfrm>
              <a:custGeom>
                <a:avLst/>
                <a:gdLst>
                  <a:gd name="connsiteX0" fmla="*/ 1009263 w 2018526"/>
                  <a:gd name="connsiteY0" fmla="*/ 0 h 522512"/>
                  <a:gd name="connsiteX1" fmla="*/ 1964757 w 2018526"/>
                  <a:gd name="connsiteY1" fmla="*/ 450608 h 522512"/>
                  <a:gd name="connsiteX2" fmla="*/ 2018526 w 2018526"/>
                  <a:gd name="connsiteY2" fmla="*/ 522512 h 522512"/>
                  <a:gd name="connsiteX3" fmla="*/ 0 w 2018526"/>
                  <a:gd name="connsiteY3" fmla="*/ 522512 h 522512"/>
                  <a:gd name="connsiteX4" fmla="*/ 53769 w 2018526"/>
                  <a:gd name="connsiteY4" fmla="*/ 450608 h 522512"/>
                  <a:gd name="connsiteX5" fmla="*/ 1009263 w 2018526"/>
                  <a:gd name="connsiteY5" fmla="*/ 0 h 522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8526" h="522512">
                    <a:moveTo>
                      <a:pt x="1009263" y="0"/>
                    </a:moveTo>
                    <a:cubicBezTo>
                      <a:pt x="1393938" y="0"/>
                      <a:pt x="1737644" y="175410"/>
                      <a:pt x="1964757" y="450608"/>
                    </a:cubicBezTo>
                    <a:lnTo>
                      <a:pt x="2018526" y="522512"/>
                    </a:lnTo>
                    <a:lnTo>
                      <a:pt x="0" y="522512"/>
                    </a:lnTo>
                    <a:lnTo>
                      <a:pt x="53769" y="450608"/>
                    </a:lnTo>
                    <a:cubicBezTo>
                      <a:pt x="280882" y="175410"/>
                      <a:pt x="624588" y="0"/>
                      <a:pt x="1009263" y="0"/>
                    </a:cubicBezTo>
                    <a:close/>
                  </a:path>
                </a:pathLst>
              </a:cu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419C0E9-49A8-4019-825A-5DE3F227D7D1}"/>
                  </a:ext>
                </a:extLst>
              </p:cNvPr>
              <p:cNvSpPr txBox="1"/>
              <p:nvPr/>
            </p:nvSpPr>
            <p:spPr>
              <a:xfrm>
                <a:off x="6875299" y="3103555"/>
                <a:ext cx="1422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길 찾기</a:t>
                </a:r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D7F1E3A-712B-4760-9E49-C6E1AC17FBD1}"/>
                </a:ext>
              </a:extLst>
            </p:cNvPr>
            <p:cNvSpPr/>
            <p:nvPr/>
          </p:nvSpPr>
          <p:spPr>
            <a:xfrm>
              <a:off x="7519835" y="1616354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3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B35A34-8978-4DB4-AD85-0C8B7B8CFE1A}"/>
              </a:ext>
            </a:extLst>
          </p:cNvPr>
          <p:cNvGrpSpPr/>
          <p:nvPr/>
        </p:nvGrpSpPr>
        <p:grpSpPr>
          <a:xfrm>
            <a:off x="9446078" y="1574981"/>
            <a:ext cx="2347986" cy="2182609"/>
            <a:chOff x="9446078" y="1574981"/>
            <a:chExt cx="2347986" cy="218260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E5BC09D-89AF-4C76-A000-E62DB0E13B5D}"/>
                </a:ext>
              </a:extLst>
            </p:cNvPr>
            <p:cNvGrpSpPr/>
            <p:nvPr/>
          </p:nvGrpSpPr>
          <p:grpSpPr>
            <a:xfrm>
              <a:off x="9446078" y="1574981"/>
              <a:ext cx="2347986" cy="2182609"/>
              <a:chOff x="9282120" y="2098532"/>
              <a:chExt cx="2347986" cy="2182609"/>
            </a:xfrm>
          </p:grpSpPr>
          <p:sp>
            <p:nvSpPr>
              <p:cNvPr id="43" name="자유형 25">
                <a:extLst>
                  <a:ext uri="{FF2B5EF4-FFF2-40B4-BE49-F238E27FC236}">
                    <a16:creationId xmlns:a16="http://schemas.microsoft.com/office/drawing/2014/main" id="{62DAFC5D-AEAB-4B67-8B96-31EF018A4B11}"/>
                  </a:ext>
                </a:extLst>
              </p:cNvPr>
              <p:cNvSpPr/>
              <p:nvPr/>
            </p:nvSpPr>
            <p:spPr>
              <a:xfrm>
                <a:off x="9370191" y="2563213"/>
                <a:ext cx="2171847" cy="1717928"/>
              </a:xfrm>
              <a:custGeom>
                <a:avLst/>
                <a:gdLst>
                  <a:gd name="connsiteX0" fmla="*/ 228987 w 2476500"/>
                  <a:gd name="connsiteY0" fmla="*/ 0 h 1953988"/>
                  <a:gd name="connsiteX1" fmla="*/ 2247513 w 2476500"/>
                  <a:gd name="connsiteY1" fmla="*/ 0 h 1953988"/>
                  <a:gd name="connsiteX2" fmla="*/ 2265026 w 2476500"/>
                  <a:gd name="connsiteY2" fmla="*/ 23420 h 1953988"/>
                  <a:gd name="connsiteX3" fmla="*/ 2476500 w 2476500"/>
                  <a:gd name="connsiteY3" fmla="*/ 715738 h 1953988"/>
                  <a:gd name="connsiteX4" fmla="*/ 1238250 w 2476500"/>
                  <a:gd name="connsiteY4" fmla="*/ 1953988 h 1953988"/>
                  <a:gd name="connsiteX5" fmla="*/ 0 w 2476500"/>
                  <a:gd name="connsiteY5" fmla="*/ 715738 h 1953988"/>
                  <a:gd name="connsiteX6" fmla="*/ 211474 w 2476500"/>
                  <a:gd name="connsiteY6" fmla="*/ 23420 h 1953988"/>
                  <a:gd name="connsiteX7" fmla="*/ 228987 w 2476500"/>
                  <a:gd name="connsiteY7" fmla="*/ 0 h 195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0" h="1953988">
                    <a:moveTo>
                      <a:pt x="228987" y="0"/>
                    </a:moveTo>
                    <a:lnTo>
                      <a:pt x="2247513" y="0"/>
                    </a:lnTo>
                    <a:lnTo>
                      <a:pt x="2265026" y="23420"/>
                    </a:lnTo>
                    <a:cubicBezTo>
                      <a:pt x="2398540" y="221047"/>
                      <a:pt x="2476500" y="459288"/>
                      <a:pt x="2476500" y="715738"/>
                    </a:cubicBezTo>
                    <a:cubicBezTo>
                      <a:pt x="2476500" y="1399605"/>
                      <a:pt x="1922117" y="1953988"/>
                      <a:pt x="1238250" y="1953988"/>
                    </a:cubicBezTo>
                    <a:cubicBezTo>
                      <a:pt x="554383" y="1953988"/>
                      <a:pt x="0" y="1399605"/>
                      <a:pt x="0" y="715738"/>
                    </a:cubicBezTo>
                    <a:cubicBezTo>
                      <a:pt x="0" y="459288"/>
                      <a:pt x="77960" y="221047"/>
                      <a:pt x="211474" y="23420"/>
                    </a:cubicBezTo>
                    <a:lnTo>
                      <a:pt x="2289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자유형 24">
                <a:extLst>
                  <a:ext uri="{FF2B5EF4-FFF2-40B4-BE49-F238E27FC236}">
                    <a16:creationId xmlns:a16="http://schemas.microsoft.com/office/drawing/2014/main" id="{B138C8D0-3296-4B91-AA64-5BA2B94623EC}"/>
                  </a:ext>
                </a:extLst>
              </p:cNvPr>
              <p:cNvSpPr/>
              <p:nvPr/>
            </p:nvSpPr>
            <p:spPr>
              <a:xfrm>
                <a:off x="9561169" y="2098532"/>
                <a:ext cx="1789889" cy="464681"/>
              </a:xfrm>
              <a:custGeom>
                <a:avLst/>
                <a:gdLst>
                  <a:gd name="connsiteX0" fmla="*/ 1009263 w 2018526"/>
                  <a:gd name="connsiteY0" fmla="*/ 0 h 522512"/>
                  <a:gd name="connsiteX1" fmla="*/ 1964757 w 2018526"/>
                  <a:gd name="connsiteY1" fmla="*/ 450608 h 522512"/>
                  <a:gd name="connsiteX2" fmla="*/ 2018526 w 2018526"/>
                  <a:gd name="connsiteY2" fmla="*/ 522512 h 522512"/>
                  <a:gd name="connsiteX3" fmla="*/ 0 w 2018526"/>
                  <a:gd name="connsiteY3" fmla="*/ 522512 h 522512"/>
                  <a:gd name="connsiteX4" fmla="*/ 53769 w 2018526"/>
                  <a:gd name="connsiteY4" fmla="*/ 450608 h 522512"/>
                  <a:gd name="connsiteX5" fmla="*/ 1009263 w 2018526"/>
                  <a:gd name="connsiteY5" fmla="*/ 0 h 522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8526" h="522512">
                    <a:moveTo>
                      <a:pt x="1009263" y="0"/>
                    </a:moveTo>
                    <a:cubicBezTo>
                      <a:pt x="1393938" y="0"/>
                      <a:pt x="1737644" y="175410"/>
                      <a:pt x="1964757" y="450608"/>
                    </a:cubicBezTo>
                    <a:lnTo>
                      <a:pt x="2018526" y="522512"/>
                    </a:lnTo>
                    <a:lnTo>
                      <a:pt x="0" y="522512"/>
                    </a:lnTo>
                    <a:lnTo>
                      <a:pt x="53769" y="450608"/>
                    </a:lnTo>
                    <a:cubicBezTo>
                      <a:pt x="280882" y="175410"/>
                      <a:pt x="624588" y="0"/>
                      <a:pt x="1009263" y="0"/>
                    </a:cubicBezTo>
                    <a:close/>
                  </a:path>
                </a:pathLst>
              </a:cu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6178044-5DF6-4CF4-B855-55EA4AE1528A}"/>
                  </a:ext>
                </a:extLst>
              </p:cNvPr>
              <p:cNvSpPr txBox="1"/>
              <p:nvPr/>
            </p:nvSpPr>
            <p:spPr>
              <a:xfrm>
                <a:off x="9282120" y="3107494"/>
                <a:ext cx="234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공연티켓판매처</a:t>
                </a: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7B5ED49-480F-450C-9DF0-BEE2AB5F32E7}"/>
                </a:ext>
              </a:extLst>
            </p:cNvPr>
            <p:cNvSpPr/>
            <p:nvPr/>
          </p:nvSpPr>
          <p:spPr>
            <a:xfrm>
              <a:off x="10160667" y="1616354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3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34849" y="106535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560987" y="858147"/>
            <a:ext cx="1062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2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최종 프로그램 시연 과정</a:t>
            </a:r>
          </a:p>
        </p:txBody>
      </p:sp>
      <p:pic>
        <p:nvPicPr>
          <p:cNvPr id="4" name="bandicam 2020-12-02 03-36-12-798">
            <a:hlinkClick r:id="" action="ppaction://media"/>
            <a:extLst>
              <a:ext uri="{FF2B5EF4-FFF2-40B4-BE49-F238E27FC236}">
                <a16:creationId xmlns:a16="http://schemas.microsoft.com/office/drawing/2014/main" id="{37A01E6E-2A05-4297-9C45-F5DC086F26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9439" y="487899"/>
            <a:ext cx="9091398" cy="5969718"/>
          </a:xfrm>
          <a:prstGeom prst="rect">
            <a:avLst/>
          </a:prstGeom>
        </p:spPr>
      </p:pic>
      <p:pic>
        <p:nvPicPr>
          <p:cNvPr id="8" name="KakaoTalk_20201202_034848121">
            <a:hlinkClick r:id="" action="ppaction://media"/>
            <a:extLst>
              <a:ext uri="{FF2B5EF4-FFF2-40B4-BE49-F238E27FC236}">
                <a16:creationId xmlns:a16="http://schemas.microsoft.com/office/drawing/2014/main" id="{ADDD432D-D0F1-4D98-9B24-EF3956BF07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98860" y="522919"/>
            <a:ext cx="16922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1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9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5" y="118085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078997" y="784448"/>
            <a:ext cx="420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중간 진행 결과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88F9A1-4309-4C88-9EA1-CDAF8F08469E}"/>
              </a:ext>
            </a:extLst>
          </p:cNvPr>
          <p:cNvSpPr txBox="1"/>
          <p:nvPr/>
        </p:nvSpPr>
        <p:spPr>
          <a:xfrm>
            <a:off x="1721395" y="4514784"/>
            <a:ext cx="9984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대부분의 기능 구현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에러 수정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추가적인 기능 고안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69D40CC-B741-4ECE-BF46-923D7D2A98E7}"/>
              </a:ext>
            </a:extLst>
          </p:cNvPr>
          <p:cNvGrpSpPr/>
          <p:nvPr/>
        </p:nvGrpSpPr>
        <p:grpSpPr>
          <a:xfrm>
            <a:off x="1647102" y="1647575"/>
            <a:ext cx="2171847" cy="2197460"/>
            <a:chOff x="1765686" y="2079742"/>
            <a:chExt cx="2171847" cy="2197460"/>
          </a:xfrm>
        </p:grpSpPr>
        <p:sp>
          <p:nvSpPr>
            <p:cNvPr id="43" name="자유형 25">
              <a:extLst>
                <a:ext uri="{FF2B5EF4-FFF2-40B4-BE49-F238E27FC236}">
                  <a16:creationId xmlns:a16="http://schemas.microsoft.com/office/drawing/2014/main" id="{0B41A701-9610-427F-8A11-9E250D41EBB7}"/>
                </a:ext>
              </a:extLst>
            </p:cNvPr>
            <p:cNvSpPr/>
            <p:nvPr/>
          </p:nvSpPr>
          <p:spPr>
            <a:xfrm>
              <a:off x="1765686" y="2559274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자유형 24">
              <a:extLst>
                <a:ext uri="{FF2B5EF4-FFF2-40B4-BE49-F238E27FC236}">
                  <a16:creationId xmlns:a16="http://schemas.microsoft.com/office/drawing/2014/main" id="{1219A7E2-693B-42A6-A0D6-15E2F79821C9}"/>
                </a:ext>
              </a:extLst>
            </p:cNvPr>
            <p:cNvSpPr/>
            <p:nvPr/>
          </p:nvSpPr>
          <p:spPr>
            <a:xfrm>
              <a:off x="1956664" y="2079742"/>
              <a:ext cx="1789889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FB3977F-F4FF-42CE-83A0-489A06765B50}"/>
                </a:ext>
              </a:extLst>
            </p:cNvPr>
            <p:cNvSpPr/>
            <p:nvPr/>
          </p:nvSpPr>
          <p:spPr>
            <a:xfrm>
              <a:off x="2367265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CE75D0-A0F8-46F1-8781-C34E3298C052}"/>
                </a:ext>
              </a:extLst>
            </p:cNvPr>
            <p:cNvSpPr txBox="1"/>
            <p:nvPr/>
          </p:nvSpPr>
          <p:spPr>
            <a:xfrm>
              <a:off x="2099039" y="3088704"/>
              <a:ext cx="1458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로그인 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42B7FE1-12EB-48BD-9C2E-51E832C185AE}"/>
              </a:ext>
            </a:extLst>
          </p:cNvPr>
          <p:cNvGrpSpPr/>
          <p:nvPr/>
        </p:nvGrpSpPr>
        <p:grpSpPr>
          <a:xfrm>
            <a:off x="4276428" y="1632724"/>
            <a:ext cx="2171847" cy="2172628"/>
            <a:chOff x="4142076" y="2090330"/>
            <a:chExt cx="2171847" cy="2172628"/>
          </a:xfrm>
        </p:grpSpPr>
        <p:sp>
          <p:nvSpPr>
            <p:cNvPr id="49" name="자유형 25">
              <a:extLst>
                <a:ext uri="{FF2B5EF4-FFF2-40B4-BE49-F238E27FC236}">
                  <a16:creationId xmlns:a16="http://schemas.microsoft.com/office/drawing/2014/main" id="{5B3DCB73-439D-4A1C-AF97-ECC4C72D58DA}"/>
                </a:ext>
              </a:extLst>
            </p:cNvPr>
            <p:cNvSpPr/>
            <p:nvPr/>
          </p:nvSpPr>
          <p:spPr>
            <a:xfrm>
              <a:off x="4142076" y="2545030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자유형 24">
              <a:extLst>
                <a:ext uri="{FF2B5EF4-FFF2-40B4-BE49-F238E27FC236}">
                  <a16:creationId xmlns:a16="http://schemas.microsoft.com/office/drawing/2014/main" id="{548D7117-6229-4470-AA37-3078FF48F1BF}"/>
                </a:ext>
              </a:extLst>
            </p:cNvPr>
            <p:cNvSpPr/>
            <p:nvPr/>
          </p:nvSpPr>
          <p:spPr>
            <a:xfrm>
              <a:off x="4333056" y="2090330"/>
              <a:ext cx="1805715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907DCA-CCAC-4791-AFD4-9515D379FEA0}"/>
                </a:ext>
              </a:extLst>
            </p:cNvPr>
            <p:cNvSpPr/>
            <p:nvPr/>
          </p:nvSpPr>
          <p:spPr>
            <a:xfrm>
              <a:off x="4766882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34823B-95F7-4B8C-838C-38144F0EC296}"/>
                </a:ext>
              </a:extLst>
            </p:cNvPr>
            <p:cNvSpPr txBox="1"/>
            <p:nvPr/>
          </p:nvSpPr>
          <p:spPr>
            <a:xfrm>
              <a:off x="4263003" y="3100908"/>
              <a:ext cx="1945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리뷰 및 즐겨찾기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F8C1D25-42E0-4522-B2BB-13446110602E}"/>
              </a:ext>
            </a:extLst>
          </p:cNvPr>
          <p:cNvGrpSpPr/>
          <p:nvPr/>
        </p:nvGrpSpPr>
        <p:grpSpPr>
          <a:xfrm>
            <a:off x="9446078" y="1627233"/>
            <a:ext cx="2347986" cy="2182609"/>
            <a:chOff x="9282120" y="2098532"/>
            <a:chExt cx="2347986" cy="2182609"/>
          </a:xfrm>
        </p:grpSpPr>
        <p:sp>
          <p:nvSpPr>
            <p:cNvPr id="66" name="자유형 25">
              <a:extLst>
                <a:ext uri="{FF2B5EF4-FFF2-40B4-BE49-F238E27FC236}">
                  <a16:creationId xmlns:a16="http://schemas.microsoft.com/office/drawing/2014/main" id="{FB934943-8EEE-4991-B5A7-57814EA14A16}"/>
                </a:ext>
              </a:extLst>
            </p:cNvPr>
            <p:cNvSpPr/>
            <p:nvPr/>
          </p:nvSpPr>
          <p:spPr>
            <a:xfrm>
              <a:off x="9370191" y="2563213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자유형 24">
              <a:extLst>
                <a:ext uri="{FF2B5EF4-FFF2-40B4-BE49-F238E27FC236}">
                  <a16:creationId xmlns:a16="http://schemas.microsoft.com/office/drawing/2014/main" id="{D085B77A-0CED-49EE-80DB-C53A15D21780}"/>
                </a:ext>
              </a:extLst>
            </p:cNvPr>
            <p:cNvSpPr/>
            <p:nvPr/>
          </p:nvSpPr>
          <p:spPr>
            <a:xfrm>
              <a:off x="9561169" y="2098532"/>
              <a:ext cx="1789889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4AA09C-1B1D-4B92-BC09-175C7AEA53C5}"/>
                </a:ext>
              </a:extLst>
            </p:cNvPr>
            <p:cNvSpPr/>
            <p:nvPr/>
          </p:nvSpPr>
          <p:spPr>
            <a:xfrm>
              <a:off x="9995142" y="2180515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48AFE45-EBF8-4DFE-8163-7A6DDBC66419}"/>
                </a:ext>
              </a:extLst>
            </p:cNvPr>
            <p:cNvSpPr txBox="1"/>
            <p:nvPr/>
          </p:nvSpPr>
          <p:spPr>
            <a:xfrm>
              <a:off x="9282120" y="3107494"/>
              <a:ext cx="2347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공연티켓판매처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8C830CB-FA51-492C-B8E7-FDC58A1CDAFD}"/>
              </a:ext>
            </a:extLst>
          </p:cNvPr>
          <p:cNvGrpSpPr/>
          <p:nvPr/>
        </p:nvGrpSpPr>
        <p:grpSpPr>
          <a:xfrm>
            <a:off x="6902446" y="1644534"/>
            <a:ext cx="2171847" cy="2165308"/>
            <a:chOff x="6495757" y="2111894"/>
            <a:chExt cx="2171847" cy="2165308"/>
          </a:xfrm>
        </p:grpSpPr>
        <p:sp>
          <p:nvSpPr>
            <p:cNvPr id="81" name="자유형 25">
              <a:extLst>
                <a:ext uri="{FF2B5EF4-FFF2-40B4-BE49-F238E27FC236}">
                  <a16:creationId xmlns:a16="http://schemas.microsoft.com/office/drawing/2014/main" id="{7BAF60BB-3581-452A-8B33-D58B5E1FC544}"/>
                </a:ext>
              </a:extLst>
            </p:cNvPr>
            <p:cNvSpPr/>
            <p:nvPr/>
          </p:nvSpPr>
          <p:spPr>
            <a:xfrm>
              <a:off x="6495757" y="2559274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자유형 24">
              <a:extLst>
                <a:ext uri="{FF2B5EF4-FFF2-40B4-BE49-F238E27FC236}">
                  <a16:creationId xmlns:a16="http://schemas.microsoft.com/office/drawing/2014/main" id="{89BC4E91-D157-4499-BE54-8BD49421DBE1}"/>
                </a:ext>
              </a:extLst>
            </p:cNvPr>
            <p:cNvSpPr/>
            <p:nvPr/>
          </p:nvSpPr>
          <p:spPr>
            <a:xfrm>
              <a:off x="6679319" y="2111894"/>
              <a:ext cx="1789889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65C13B0-4077-43D3-9478-5BC7A10CBE7B}"/>
                </a:ext>
              </a:extLst>
            </p:cNvPr>
            <p:cNvSpPr/>
            <p:nvPr/>
          </p:nvSpPr>
          <p:spPr>
            <a:xfrm>
              <a:off x="7096178" y="2194369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8041C0A-2C92-4E44-8150-053041F2D67F}"/>
                </a:ext>
              </a:extLst>
            </p:cNvPr>
            <p:cNvSpPr txBox="1"/>
            <p:nvPr/>
          </p:nvSpPr>
          <p:spPr>
            <a:xfrm>
              <a:off x="6875299" y="3103555"/>
              <a:ext cx="1422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길 찾기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4BCC5C-878A-4856-9017-9B916C64DA45}"/>
              </a:ext>
            </a:extLst>
          </p:cNvPr>
          <p:cNvGrpSpPr/>
          <p:nvPr/>
        </p:nvGrpSpPr>
        <p:grpSpPr>
          <a:xfrm>
            <a:off x="6902720" y="1638604"/>
            <a:ext cx="2171847" cy="2172628"/>
            <a:chOff x="4142076" y="2090330"/>
            <a:chExt cx="2171847" cy="2172628"/>
          </a:xfrm>
        </p:grpSpPr>
        <p:sp>
          <p:nvSpPr>
            <p:cNvPr id="86" name="자유형 25">
              <a:extLst>
                <a:ext uri="{FF2B5EF4-FFF2-40B4-BE49-F238E27FC236}">
                  <a16:creationId xmlns:a16="http://schemas.microsoft.com/office/drawing/2014/main" id="{E67B6D0F-C37E-435B-BA7C-7470A7CFD371}"/>
                </a:ext>
              </a:extLst>
            </p:cNvPr>
            <p:cNvSpPr/>
            <p:nvPr/>
          </p:nvSpPr>
          <p:spPr>
            <a:xfrm>
              <a:off x="4142076" y="2545030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자유형 24">
              <a:extLst>
                <a:ext uri="{FF2B5EF4-FFF2-40B4-BE49-F238E27FC236}">
                  <a16:creationId xmlns:a16="http://schemas.microsoft.com/office/drawing/2014/main" id="{F1E8AE2F-5D73-467F-941F-3BBED6E24D50}"/>
                </a:ext>
              </a:extLst>
            </p:cNvPr>
            <p:cNvSpPr/>
            <p:nvPr/>
          </p:nvSpPr>
          <p:spPr>
            <a:xfrm>
              <a:off x="4333056" y="2090330"/>
              <a:ext cx="1805715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E34A1F7-CE8C-4722-9BB5-7A7669BB8AE4}"/>
                </a:ext>
              </a:extLst>
            </p:cNvPr>
            <p:cNvSpPr/>
            <p:nvPr/>
          </p:nvSpPr>
          <p:spPr>
            <a:xfrm>
              <a:off x="4766882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3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5783CF3-7B84-4D10-9D80-516DFEF4F79B}"/>
                </a:ext>
              </a:extLst>
            </p:cNvPr>
            <p:cNvSpPr txBox="1"/>
            <p:nvPr/>
          </p:nvSpPr>
          <p:spPr>
            <a:xfrm>
              <a:off x="4263003" y="3013356"/>
              <a:ext cx="194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지도를 이용한 </a:t>
              </a:r>
              <a:endParaRPr lang="en-US" altLang="ko-KR" dirty="0"/>
            </a:p>
            <a:p>
              <a:pPr algn="ctr"/>
              <a:r>
                <a:rPr lang="ko-KR" altLang="en-US" dirty="0"/>
                <a:t>공연장소 제공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91F7571-9AB8-4919-A88E-309A1846C1B8}"/>
              </a:ext>
            </a:extLst>
          </p:cNvPr>
          <p:cNvGrpSpPr/>
          <p:nvPr/>
        </p:nvGrpSpPr>
        <p:grpSpPr>
          <a:xfrm>
            <a:off x="9531527" y="1632724"/>
            <a:ext cx="2171847" cy="2172628"/>
            <a:chOff x="4142076" y="2090330"/>
            <a:chExt cx="2171847" cy="2172628"/>
          </a:xfrm>
        </p:grpSpPr>
        <p:sp>
          <p:nvSpPr>
            <p:cNvPr id="91" name="자유형 25">
              <a:extLst>
                <a:ext uri="{FF2B5EF4-FFF2-40B4-BE49-F238E27FC236}">
                  <a16:creationId xmlns:a16="http://schemas.microsoft.com/office/drawing/2014/main" id="{19077BDB-B47A-4CD9-A310-3905722D1BCF}"/>
                </a:ext>
              </a:extLst>
            </p:cNvPr>
            <p:cNvSpPr/>
            <p:nvPr/>
          </p:nvSpPr>
          <p:spPr>
            <a:xfrm>
              <a:off x="4142076" y="2545030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자유형 24">
              <a:extLst>
                <a:ext uri="{FF2B5EF4-FFF2-40B4-BE49-F238E27FC236}">
                  <a16:creationId xmlns:a16="http://schemas.microsoft.com/office/drawing/2014/main" id="{FB36DD8A-5D58-452F-BD47-5610FC59E428}"/>
                </a:ext>
              </a:extLst>
            </p:cNvPr>
            <p:cNvSpPr/>
            <p:nvPr/>
          </p:nvSpPr>
          <p:spPr>
            <a:xfrm>
              <a:off x="4333056" y="2090330"/>
              <a:ext cx="1805715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519C255-18AC-4EA7-ABFD-F59DBB550759}"/>
                </a:ext>
              </a:extLst>
            </p:cNvPr>
            <p:cNvSpPr/>
            <p:nvPr/>
          </p:nvSpPr>
          <p:spPr>
            <a:xfrm>
              <a:off x="4766882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FC6235B-E986-4D63-AD8C-B20511248E2B}"/>
                </a:ext>
              </a:extLst>
            </p:cNvPr>
            <p:cNvSpPr txBox="1"/>
            <p:nvPr/>
          </p:nvSpPr>
          <p:spPr>
            <a:xfrm>
              <a:off x="4263003" y="2984172"/>
              <a:ext cx="194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앱에서 제공하는 포인트 상점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191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5" y="106535"/>
            <a:ext cx="11871425" cy="6644930"/>
            <a:chOff x="284085" y="70022"/>
            <a:chExt cx="11986696" cy="664493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8BCD15A-9CE4-4A2F-81FA-F9C3982C5409}"/>
              </a:ext>
            </a:extLst>
          </p:cNvPr>
          <p:cNvGrpSpPr/>
          <p:nvPr/>
        </p:nvGrpSpPr>
        <p:grpSpPr>
          <a:xfrm>
            <a:off x="9707492" y="1879904"/>
            <a:ext cx="2171847" cy="2172628"/>
            <a:chOff x="4142076" y="2090330"/>
            <a:chExt cx="2171847" cy="2172628"/>
          </a:xfrm>
        </p:grpSpPr>
        <p:sp>
          <p:nvSpPr>
            <p:cNvPr id="55" name="자유형 25">
              <a:extLst>
                <a:ext uri="{FF2B5EF4-FFF2-40B4-BE49-F238E27FC236}">
                  <a16:creationId xmlns:a16="http://schemas.microsoft.com/office/drawing/2014/main" id="{2AE5FD36-85B5-44C2-8356-C9978A1F9058}"/>
                </a:ext>
              </a:extLst>
            </p:cNvPr>
            <p:cNvSpPr/>
            <p:nvPr/>
          </p:nvSpPr>
          <p:spPr>
            <a:xfrm>
              <a:off x="4142076" y="2545030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자유형 24">
              <a:extLst>
                <a:ext uri="{FF2B5EF4-FFF2-40B4-BE49-F238E27FC236}">
                  <a16:creationId xmlns:a16="http://schemas.microsoft.com/office/drawing/2014/main" id="{1CB5AF5E-3FB8-466A-9448-9BD8333196E6}"/>
                </a:ext>
              </a:extLst>
            </p:cNvPr>
            <p:cNvSpPr/>
            <p:nvPr/>
          </p:nvSpPr>
          <p:spPr>
            <a:xfrm>
              <a:off x="4333056" y="2090330"/>
              <a:ext cx="1805715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E472E3A-A5DE-4E19-BFB4-42655551F3AD}"/>
                </a:ext>
              </a:extLst>
            </p:cNvPr>
            <p:cNvSpPr/>
            <p:nvPr/>
          </p:nvSpPr>
          <p:spPr>
            <a:xfrm>
              <a:off x="4766882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CAB35F4-AC3D-4CFF-B625-3503572A528A}"/>
                </a:ext>
              </a:extLst>
            </p:cNvPr>
            <p:cNvSpPr txBox="1"/>
            <p:nvPr/>
          </p:nvSpPr>
          <p:spPr>
            <a:xfrm>
              <a:off x="4263003" y="2984172"/>
              <a:ext cx="194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앱에서 제공하는 포인트 상점 제공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C10BA4-F9F1-4BF0-9F3E-FD1F3FAD43CF}"/>
              </a:ext>
            </a:extLst>
          </p:cNvPr>
          <p:cNvGrpSpPr/>
          <p:nvPr/>
        </p:nvGrpSpPr>
        <p:grpSpPr>
          <a:xfrm>
            <a:off x="6970891" y="1850416"/>
            <a:ext cx="2171847" cy="2172628"/>
            <a:chOff x="4142076" y="2090330"/>
            <a:chExt cx="2171847" cy="2172628"/>
          </a:xfrm>
        </p:grpSpPr>
        <p:sp>
          <p:nvSpPr>
            <p:cNvPr id="46" name="자유형 25">
              <a:extLst>
                <a:ext uri="{FF2B5EF4-FFF2-40B4-BE49-F238E27FC236}">
                  <a16:creationId xmlns:a16="http://schemas.microsoft.com/office/drawing/2014/main" id="{131E9D3E-3607-446C-8AE8-F1D76CD31FC6}"/>
                </a:ext>
              </a:extLst>
            </p:cNvPr>
            <p:cNvSpPr/>
            <p:nvPr/>
          </p:nvSpPr>
          <p:spPr>
            <a:xfrm>
              <a:off x="4142076" y="2545030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자유형 24">
              <a:extLst>
                <a:ext uri="{FF2B5EF4-FFF2-40B4-BE49-F238E27FC236}">
                  <a16:creationId xmlns:a16="http://schemas.microsoft.com/office/drawing/2014/main" id="{3FACE309-7FDB-4FC1-8858-E5F198A4B8F9}"/>
                </a:ext>
              </a:extLst>
            </p:cNvPr>
            <p:cNvSpPr/>
            <p:nvPr/>
          </p:nvSpPr>
          <p:spPr>
            <a:xfrm>
              <a:off x="4333056" y="2090330"/>
              <a:ext cx="1805715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EDC1629-F771-41BC-8358-5DB84138AD9B}"/>
                </a:ext>
              </a:extLst>
            </p:cNvPr>
            <p:cNvSpPr/>
            <p:nvPr/>
          </p:nvSpPr>
          <p:spPr>
            <a:xfrm>
              <a:off x="4766882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9BD8FC9-4685-42CC-BB5D-03BD7221CE54}"/>
                </a:ext>
              </a:extLst>
            </p:cNvPr>
            <p:cNvSpPr txBox="1"/>
            <p:nvPr/>
          </p:nvSpPr>
          <p:spPr>
            <a:xfrm>
              <a:off x="4263003" y="3013356"/>
              <a:ext cx="194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지도를 이용한 </a:t>
              </a:r>
              <a:endParaRPr lang="en-US" altLang="ko-KR" dirty="0"/>
            </a:p>
            <a:p>
              <a:pPr algn="ctr"/>
              <a:r>
                <a:rPr lang="ko-KR" altLang="en-US" dirty="0"/>
                <a:t>공연장소 제공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630328" y="922292"/>
            <a:ext cx="1047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최종 결과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</a:rPr>
              <a:t>프로젝트 수행 내용 요약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3AF94F6-B95D-42A7-B707-0E13A86E9FF6}"/>
              </a:ext>
            </a:extLst>
          </p:cNvPr>
          <p:cNvGrpSpPr/>
          <p:nvPr/>
        </p:nvGrpSpPr>
        <p:grpSpPr>
          <a:xfrm>
            <a:off x="6970892" y="1861856"/>
            <a:ext cx="2171847" cy="2168937"/>
            <a:chOff x="4142074" y="2090509"/>
            <a:chExt cx="2171847" cy="2168937"/>
          </a:xfrm>
        </p:grpSpPr>
        <p:sp>
          <p:nvSpPr>
            <p:cNvPr id="56" name="자유형 25">
              <a:extLst>
                <a:ext uri="{FF2B5EF4-FFF2-40B4-BE49-F238E27FC236}">
                  <a16:creationId xmlns:a16="http://schemas.microsoft.com/office/drawing/2014/main" id="{F7556802-5E93-4D9A-9C4E-C7C4E1ADE193}"/>
                </a:ext>
              </a:extLst>
            </p:cNvPr>
            <p:cNvSpPr/>
            <p:nvPr/>
          </p:nvSpPr>
          <p:spPr>
            <a:xfrm>
              <a:off x="4142074" y="2541518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자유형 24">
              <a:extLst>
                <a:ext uri="{FF2B5EF4-FFF2-40B4-BE49-F238E27FC236}">
                  <a16:creationId xmlns:a16="http://schemas.microsoft.com/office/drawing/2014/main" id="{16680275-5DE2-4D8C-954E-8D8057EB64E7}"/>
                </a:ext>
              </a:extLst>
            </p:cNvPr>
            <p:cNvSpPr/>
            <p:nvPr/>
          </p:nvSpPr>
          <p:spPr>
            <a:xfrm>
              <a:off x="4333054" y="2090509"/>
              <a:ext cx="1805715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459EA2F-0635-41B3-A767-FA2AE1D9C79D}"/>
                </a:ext>
              </a:extLst>
            </p:cNvPr>
            <p:cNvSpPr/>
            <p:nvPr/>
          </p:nvSpPr>
          <p:spPr>
            <a:xfrm>
              <a:off x="4766882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6BB5EDE-F5A4-4E73-B0AC-AC64B8B7BEB3}"/>
                </a:ext>
              </a:extLst>
            </p:cNvPr>
            <p:cNvSpPr txBox="1"/>
            <p:nvPr/>
          </p:nvSpPr>
          <p:spPr>
            <a:xfrm>
              <a:off x="4263001" y="2845807"/>
              <a:ext cx="194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앱에서 제공하는 포인트 상점 제공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13F58FA-7DE4-4DE4-BB23-5A12B3482127}"/>
              </a:ext>
            </a:extLst>
          </p:cNvPr>
          <p:cNvGrpSpPr/>
          <p:nvPr/>
        </p:nvGrpSpPr>
        <p:grpSpPr>
          <a:xfrm>
            <a:off x="9699579" y="1896914"/>
            <a:ext cx="2171847" cy="2172628"/>
            <a:chOff x="4142076" y="2090330"/>
            <a:chExt cx="2171847" cy="2172628"/>
          </a:xfrm>
        </p:grpSpPr>
        <p:sp>
          <p:nvSpPr>
            <p:cNvPr id="61" name="자유형 25">
              <a:extLst>
                <a:ext uri="{FF2B5EF4-FFF2-40B4-BE49-F238E27FC236}">
                  <a16:creationId xmlns:a16="http://schemas.microsoft.com/office/drawing/2014/main" id="{0D88622F-020E-4A53-926A-0E2A0F2502D7}"/>
                </a:ext>
              </a:extLst>
            </p:cNvPr>
            <p:cNvSpPr/>
            <p:nvPr/>
          </p:nvSpPr>
          <p:spPr>
            <a:xfrm>
              <a:off x="4142076" y="2545030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자유형 24">
              <a:extLst>
                <a:ext uri="{FF2B5EF4-FFF2-40B4-BE49-F238E27FC236}">
                  <a16:creationId xmlns:a16="http://schemas.microsoft.com/office/drawing/2014/main" id="{0E736629-8002-4A34-8562-90B109AA980B}"/>
                </a:ext>
              </a:extLst>
            </p:cNvPr>
            <p:cNvSpPr/>
            <p:nvPr/>
          </p:nvSpPr>
          <p:spPr>
            <a:xfrm>
              <a:off x="4333056" y="2090330"/>
              <a:ext cx="1805715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26AC0C1-BA3B-467B-A34A-D1FEE8DF1729}"/>
                </a:ext>
              </a:extLst>
            </p:cNvPr>
            <p:cNvSpPr/>
            <p:nvPr/>
          </p:nvSpPr>
          <p:spPr>
            <a:xfrm>
              <a:off x="4766882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D9AC48D-C445-4B55-8DFB-7338166B67DF}"/>
                </a:ext>
              </a:extLst>
            </p:cNvPr>
            <p:cNvSpPr txBox="1"/>
            <p:nvPr/>
          </p:nvSpPr>
          <p:spPr>
            <a:xfrm>
              <a:off x="4255088" y="2806981"/>
              <a:ext cx="194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티켓 고유의</a:t>
              </a:r>
              <a:endParaRPr lang="en-US" altLang="ko-KR" dirty="0"/>
            </a:p>
            <a:p>
              <a:pPr algn="ctr"/>
              <a:r>
                <a:rPr lang="en-US" altLang="ko-KR" dirty="0"/>
                <a:t>QR</a:t>
              </a:r>
              <a:r>
                <a:rPr lang="ko-KR" altLang="en-US" dirty="0"/>
                <a:t>코드 추가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8177E5E-5771-4D48-8E61-07C1F3D7A0CF}"/>
              </a:ext>
            </a:extLst>
          </p:cNvPr>
          <p:cNvGrpSpPr/>
          <p:nvPr/>
        </p:nvGrpSpPr>
        <p:grpSpPr>
          <a:xfrm>
            <a:off x="1633842" y="1832971"/>
            <a:ext cx="2171847" cy="2197460"/>
            <a:chOff x="1765686" y="2079742"/>
            <a:chExt cx="2171847" cy="2197460"/>
          </a:xfrm>
        </p:grpSpPr>
        <p:sp>
          <p:nvSpPr>
            <p:cNvPr id="70" name="자유형 25">
              <a:extLst>
                <a:ext uri="{FF2B5EF4-FFF2-40B4-BE49-F238E27FC236}">
                  <a16:creationId xmlns:a16="http://schemas.microsoft.com/office/drawing/2014/main" id="{A25B445C-FD1C-4A78-BAC6-F86CBD2E2954}"/>
                </a:ext>
              </a:extLst>
            </p:cNvPr>
            <p:cNvSpPr/>
            <p:nvPr/>
          </p:nvSpPr>
          <p:spPr>
            <a:xfrm>
              <a:off x="1765686" y="2559274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자유형 24">
              <a:extLst>
                <a:ext uri="{FF2B5EF4-FFF2-40B4-BE49-F238E27FC236}">
                  <a16:creationId xmlns:a16="http://schemas.microsoft.com/office/drawing/2014/main" id="{69AEF127-9A37-4744-8681-FC9CA9C6FBCA}"/>
                </a:ext>
              </a:extLst>
            </p:cNvPr>
            <p:cNvSpPr/>
            <p:nvPr/>
          </p:nvSpPr>
          <p:spPr>
            <a:xfrm>
              <a:off x="1956664" y="2079742"/>
              <a:ext cx="1789889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6035504-C890-49F7-BA22-B85085AB2B72}"/>
                </a:ext>
              </a:extLst>
            </p:cNvPr>
            <p:cNvSpPr/>
            <p:nvPr/>
          </p:nvSpPr>
          <p:spPr>
            <a:xfrm>
              <a:off x="2367265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4170FC2-137D-4386-BDC0-A8F1E5735752}"/>
                </a:ext>
              </a:extLst>
            </p:cNvPr>
            <p:cNvSpPr txBox="1"/>
            <p:nvPr/>
          </p:nvSpPr>
          <p:spPr>
            <a:xfrm>
              <a:off x="2099039" y="3088704"/>
              <a:ext cx="1458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로그인 기능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F914B13-A64F-4EDC-BAB3-113BEA2FB139}"/>
              </a:ext>
            </a:extLst>
          </p:cNvPr>
          <p:cNvGrpSpPr/>
          <p:nvPr/>
        </p:nvGrpSpPr>
        <p:grpSpPr>
          <a:xfrm>
            <a:off x="4263168" y="1818120"/>
            <a:ext cx="2171847" cy="2172628"/>
            <a:chOff x="4142076" y="2090330"/>
            <a:chExt cx="2171847" cy="2172628"/>
          </a:xfrm>
        </p:grpSpPr>
        <p:sp>
          <p:nvSpPr>
            <p:cNvPr id="75" name="자유형 25">
              <a:extLst>
                <a:ext uri="{FF2B5EF4-FFF2-40B4-BE49-F238E27FC236}">
                  <a16:creationId xmlns:a16="http://schemas.microsoft.com/office/drawing/2014/main" id="{1C31257A-820F-4EFC-BAD4-84CE49BE0810}"/>
                </a:ext>
              </a:extLst>
            </p:cNvPr>
            <p:cNvSpPr/>
            <p:nvPr/>
          </p:nvSpPr>
          <p:spPr>
            <a:xfrm>
              <a:off x="4142076" y="2545030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자유형 24">
              <a:extLst>
                <a:ext uri="{FF2B5EF4-FFF2-40B4-BE49-F238E27FC236}">
                  <a16:creationId xmlns:a16="http://schemas.microsoft.com/office/drawing/2014/main" id="{DA811CFF-752A-4D5D-A4D6-3784CDB85476}"/>
                </a:ext>
              </a:extLst>
            </p:cNvPr>
            <p:cNvSpPr/>
            <p:nvPr/>
          </p:nvSpPr>
          <p:spPr>
            <a:xfrm>
              <a:off x="4333056" y="2090330"/>
              <a:ext cx="1805715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EEACD1B-F4FF-4307-A466-61CA15C42B83}"/>
                </a:ext>
              </a:extLst>
            </p:cNvPr>
            <p:cNvSpPr/>
            <p:nvPr/>
          </p:nvSpPr>
          <p:spPr>
            <a:xfrm>
              <a:off x="4766882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BF06DC2-73CC-40F5-B6C2-AAEC944FB63D}"/>
                </a:ext>
              </a:extLst>
            </p:cNvPr>
            <p:cNvSpPr txBox="1"/>
            <p:nvPr/>
          </p:nvSpPr>
          <p:spPr>
            <a:xfrm>
              <a:off x="4263003" y="3100908"/>
              <a:ext cx="1945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리뷰 및 즐겨찾기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688F9A1-4309-4C88-9EA1-CDAF8F08469E}"/>
              </a:ext>
            </a:extLst>
          </p:cNvPr>
          <p:cNvSpPr txBox="1"/>
          <p:nvPr/>
        </p:nvSpPr>
        <p:spPr>
          <a:xfrm>
            <a:off x="1550429" y="4507498"/>
            <a:ext cx="10423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전체적인 디자인을 개선하고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필요한 기능 추가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에러 수정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5EDCDE2-AA95-4F53-A98B-10E8A3DF3B36}"/>
              </a:ext>
            </a:extLst>
          </p:cNvPr>
          <p:cNvGrpSpPr/>
          <p:nvPr/>
        </p:nvGrpSpPr>
        <p:grpSpPr>
          <a:xfrm>
            <a:off x="1648668" y="1833333"/>
            <a:ext cx="2171847" cy="2167758"/>
            <a:chOff x="1774944" y="2079742"/>
            <a:chExt cx="2171847" cy="2167758"/>
          </a:xfrm>
        </p:grpSpPr>
        <p:sp>
          <p:nvSpPr>
            <p:cNvPr id="36" name="자유형 25">
              <a:extLst>
                <a:ext uri="{FF2B5EF4-FFF2-40B4-BE49-F238E27FC236}">
                  <a16:creationId xmlns:a16="http://schemas.microsoft.com/office/drawing/2014/main" id="{1C280CB6-4421-44A0-9609-9D3A61AAA72D}"/>
                </a:ext>
              </a:extLst>
            </p:cNvPr>
            <p:cNvSpPr/>
            <p:nvPr/>
          </p:nvSpPr>
          <p:spPr>
            <a:xfrm>
              <a:off x="1774944" y="2529572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자유형 24">
              <a:extLst>
                <a:ext uri="{FF2B5EF4-FFF2-40B4-BE49-F238E27FC236}">
                  <a16:creationId xmlns:a16="http://schemas.microsoft.com/office/drawing/2014/main" id="{E896517D-4948-4579-8D8E-97D3CF8EAEFE}"/>
                </a:ext>
              </a:extLst>
            </p:cNvPr>
            <p:cNvSpPr/>
            <p:nvPr/>
          </p:nvSpPr>
          <p:spPr>
            <a:xfrm>
              <a:off x="1956664" y="2079742"/>
              <a:ext cx="1789889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9EABD4B-EC9C-42EE-BD06-2C2E2EDDEE4C}"/>
                </a:ext>
              </a:extLst>
            </p:cNvPr>
            <p:cNvSpPr/>
            <p:nvPr/>
          </p:nvSpPr>
          <p:spPr>
            <a:xfrm>
              <a:off x="2367265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BF74B9-14E9-4304-A0E0-B543A5904867}"/>
                </a:ext>
              </a:extLst>
            </p:cNvPr>
            <p:cNvSpPr txBox="1"/>
            <p:nvPr/>
          </p:nvSpPr>
          <p:spPr>
            <a:xfrm>
              <a:off x="1868565" y="2863721"/>
              <a:ext cx="2044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로그인 기능</a:t>
              </a:r>
              <a:endParaRPr lang="en-US" altLang="ko-KR" dirty="0"/>
            </a:p>
            <a:p>
              <a:pPr algn="ctr"/>
              <a:r>
                <a:rPr lang="ko-KR" altLang="en-US" dirty="0"/>
                <a:t>리뷰 및 즐겨찾기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A813EB-E28A-45C5-8577-64209F15CE40}"/>
              </a:ext>
            </a:extLst>
          </p:cNvPr>
          <p:cNvGrpSpPr/>
          <p:nvPr/>
        </p:nvGrpSpPr>
        <p:grpSpPr>
          <a:xfrm>
            <a:off x="4268736" y="1818482"/>
            <a:ext cx="2171847" cy="2172628"/>
            <a:chOff x="4142076" y="2090330"/>
            <a:chExt cx="2171847" cy="2172628"/>
          </a:xfrm>
        </p:grpSpPr>
        <p:sp>
          <p:nvSpPr>
            <p:cNvPr id="40" name="자유형 25">
              <a:extLst>
                <a:ext uri="{FF2B5EF4-FFF2-40B4-BE49-F238E27FC236}">
                  <a16:creationId xmlns:a16="http://schemas.microsoft.com/office/drawing/2014/main" id="{FAA8A303-5404-4062-82DA-69DF295A481B}"/>
                </a:ext>
              </a:extLst>
            </p:cNvPr>
            <p:cNvSpPr/>
            <p:nvPr/>
          </p:nvSpPr>
          <p:spPr>
            <a:xfrm>
              <a:off x="4142076" y="2545030"/>
              <a:ext cx="2171847" cy="171792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자유형 24">
              <a:extLst>
                <a:ext uri="{FF2B5EF4-FFF2-40B4-BE49-F238E27FC236}">
                  <a16:creationId xmlns:a16="http://schemas.microsoft.com/office/drawing/2014/main" id="{498FCC00-FCDE-4476-A26F-B2B0587275FB}"/>
                </a:ext>
              </a:extLst>
            </p:cNvPr>
            <p:cNvSpPr/>
            <p:nvPr/>
          </p:nvSpPr>
          <p:spPr>
            <a:xfrm>
              <a:off x="4333056" y="2090330"/>
              <a:ext cx="1805715" cy="464681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FA45A0-AC8E-4D44-B8E4-4CAAE7ABD8C9}"/>
                </a:ext>
              </a:extLst>
            </p:cNvPr>
            <p:cNvSpPr/>
            <p:nvPr/>
          </p:nvSpPr>
          <p:spPr>
            <a:xfrm>
              <a:off x="4766882" y="2160798"/>
              <a:ext cx="92223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699A31-D12F-42E2-AD6E-7E056DDA3D61}"/>
                </a:ext>
              </a:extLst>
            </p:cNvPr>
            <p:cNvSpPr txBox="1"/>
            <p:nvPr/>
          </p:nvSpPr>
          <p:spPr>
            <a:xfrm>
              <a:off x="4250695" y="2889003"/>
              <a:ext cx="194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지도를 이용한 </a:t>
              </a:r>
              <a:endParaRPr lang="en-US" altLang="ko-KR" dirty="0"/>
            </a:p>
            <a:p>
              <a:pPr algn="ctr"/>
              <a:r>
                <a:rPr lang="ko-KR" altLang="en-US" dirty="0"/>
                <a:t>공연장소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11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0575" y="4186"/>
            <a:ext cx="11871425" cy="6644930"/>
            <a:chOff x="284085" y="70022"/>
            <a:chExt cx="11986696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080268" y="451387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356983" y="568363"/>
            <a:ext cx="947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최종 결과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</a:rPr>
              <a:t>데이터베이스</a:t>
            </a:r>
            <a:r>
              <a:rPr lang="en-US" altLang="ko-KR" sz="2800" b="1" dirty="0">
                <a:solidFill>
                  <a:schemeClr val="bg1"/>
                </a:solidFill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</a:rPr>
              <a:t>테이블</a:t>
            </a:r>
            <a:r>
              <a:rPr lang="en-US" altLang="ko-KR" sz="2800" b="1" dirty="0">
                <a:solidFill>
                  <a:schemeClr val="bg1"/>
                </a:solidFill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</a:rPr>
              <a:t>구성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67" name="Picture 0">
            <a:extLst>
              <a:ext uri="{FF2B5EF4-FFF2-40B4-BE49-F238E27FC236}">
                <a16:creationId xmlns:a16="http://schemas.microsoft.com/office/drawing/2014/main" id="{11A286A4-B83D-4414-857C-54A261288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9" b="3373"/>
          <a:stretch/>
        </p:blipFill>
        <p:spPr>
          <a:xfrm>
            <a:off x="2985161" y="1231938"/>
            <a:ext cx="6714418" cy="45787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6337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7500" y="106535"/>
            <a:ext cx="11897212" cy="6644930"/>
            <a:chOff x="284085" y="70022"/>
            <a:chExt cx="12012733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106305" y="419242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1D2D753-2F50-4E94-9F00-B4661F71D950}"/>
              </a:ext>
            </a:extLst>
          </p:cNvPr>
          <p:cNvSpPr txBox="1"/>
          <p:nvPr/>
        </p:nvSpPr>
        <p:spPr>
          <a:xfrm>
            <a:off x="1397090" y="559713"/>
            <a:ext cx="947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최종 결과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</a:rPr>
              <a:t>개발환경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3" name="Picture 6" descr="Vue.JS] 컴포넌트 (기본)">
            <a:extLst>
              <a:ext uri="{FF2B5EF4-FFF2-40B4-BE49-F238E27FC236}">
                <a16:creationId xmlns:a16="http://schemas.microsoft.com/office/drawing/2014/main" id="{62588BA4-DB90-4479-8BBC-CC5BC888C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3262" r="11859"/>
          <a:stretch/>
        </p:blipFill>
        <p:spPr>
          <a:xfrm>
            <a:off x="1468417" y="3777923"/>
            <a:ext cx="3434226" cy="1666931"/>
          </a:xfrm>
          <a:prstGeom prst="rect">
            <a:avLst/>
          </a:prstGeom>
          <a:noFill/>
        </p:spPr>
      </p:pic>
      <p:pic>
        <p:nvPicPr>
          <p:cNvPr id="24" name="Picture 2" descr="HTML+CSS+JS] DOM">
            <a:extLst>
              <a:ext uri="{FF2B5EF4-FFF2-40B4-BE49-F238E27FC236}">
                <a16:creationId xmlns:a16="http://schemas.microsoft.com/office/drawing/2014/main" id="{C4513A18-1E67-474E-B02A-D6DBEC3CF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68417" y="1608572"/>
            <a:ext cx="3434226" cy="2169351"/>
          </a:xfrm>
          <a:prstGeom prst="rect">
            <a:avLst/>
          </a:prstGeom>
          <a:noFill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pic>
        <p:nvPicPr>
          <p:cNvPr id="34" name="Picture 10" descr="마이바티스(MyBatis) 동적 쿼리 Java로 만들기.">
            <a:extLst>
              <a:ext uri="{FF2B5EF4-FFF2-40B4-BE49-F238E27FC236}">
                <a16:creationId xmlns:a16="http://schemas.microsoft.com/office/drawing/2014/main" id="{580EA560-AEE2-445E-9839-B78F5720C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b="11715"/>
          <a:stretch/>
        </p:blipFill>
        <p:spPr>
          <a:xfrm>
            <a:off x="5676577" y="2358207"/>
            <a:ext cx="2906413" cy="2194664"/>
          </a:xfrm>
          <a:prstGeom prst="rect">
            <a:avLst/>
          </a:prstGeom>
          <a:noFill/>
        </p:spPr>
      </p:pic>
      <p:pic>
        <p:nvPicPr>
          <p:cNvPr id="36" name="Picture 12" descr="스프링부트 (1)] 스프링부트 시작하기 (SpringBoot 프로젝트 설정 방법)">
            <a:extLst>
              <a:ext uri="{FF2B5EF4-FFF2-40B4-BE49-F238E27FC236}">
                <a16:creationId xmlns:a16="http://schemas.microsoft.com/office/drawing/2014/main" id="{81E57F0C-85C4-4D26-8134-414C6257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10584" t="25387" r="7615" b="18948"/>
          <a:stretch/>
        </p:blipFill>
        <p:spPr>
          <a:xfrm>
            <a:off x="5673656" y="1594702"/>
            <a:ext cx="2906413" cy="825177"/>
          </a:xfrm>
          <a:prstGeom prst="rect">
            <a:avLst/>
          </a:prstGeom>
          <a:noFill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1FED57-9CBF-466A-9107-2A539D006E16}"/>
              </a:ext>
            </a:extLst>
          </p:cNvPr>
          <p:cNvSpPr txBox="1"/>
          <p:nvPr/>
        </p:nvSpPr>
        <p:spPr>
          <a:xfrm>
            <a:off x="1397090" y="1078214"/>
            <a:ext cx="120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</a:rPr>
              <a:t>프론트엔드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C1632C-5B24-4253-B6DF-A37725BFBEF4}"/>
              </a:ext>
            </a:extLst>
          </p:cNvPr>
          <p:cNvSpPr txBox="1"/>
          <p:nvPr/>
        </p:nvSpPr>
        <p:spPr>
          <a:xfrm>
            <a:off x="9082951" y="1032633"/>
            <a:ext cx="140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</a:rPr>
              <a:t>하이브리드 앱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0" name="Picture 16" descr="Apache Cordova - Wikipedia">
            <a:extLst>
              <a:ext uri="{FF2B5EF4-FFF2-40B4-BE49-F238E27FC236}">
                <a16:creationId xmlns:a16="http://schemas.microsoft.com/office/drawing/2014/main" id="{955E85D2-6610-47F9-83DB-5A4FF9CB9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275424" y="1413867"/>
            <a:ext cx="2407761" cy="1128091"/>
          </a:xfrm>
          <a:prstGeom prst="rect">
            <a:avLst/>
          </a:prstGeom>
          <a:noFill/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04F1E97-B52D-4DF9-95DC-802516B09C7E}"/>
              </a:ext>
            </a:extLst>
          </p:cNvPr>
          <p:cNvSpPr txBox="1"/>
          <p:nvPr/>
        </p:nvSpPr>
        <p:spPr>
          <a:xfrm>
            <a:off x="5711918" y="1032633"/>
            <a:ext cx="120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</a:rPr>
              <a:t>백엔드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5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7500" y="106535"/>
            <a:ext cx="11897212" cy="6644930"/>
            <a:chOff x="284085" y="70022"/>
            <a:chExt cx="12012733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106305" y="419242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05391-EDDF-4FED-8CA0-09AFE373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07" y="1366565"/>
            <a:ext cx="4982558" cy="50887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9DA784-FD74-4984-A03C-15811B3A179B}"/>
              </a:ext>
            </a:extLst>
          </p:cNvPr>
          <p:cNvSpPr txBox="1"/>
          <p:nvPr/>
        </p:nvSpPr>
        <p:spPr>
          <a:xfrm>
            <a:off x="1397090" y="559713"/>
            <a:ext cx="9478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ApiMapper.java </a:t>
            </a:r>
            <a:r>
              <a:rPr lang="ko-KR" altLang="en-US" sz="2400" b="1" dirty="0">
                <a:solidFill>
                  <a:srgbClr val="FF0000"/>
                </a:solidFill>
              </a:rPr>
              <a:t>담당자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ko-KR" altLang="en-US" sz="2400" b="1" dirty="0" err="1">
                <a:solidFill>
                  <a:srgbClr val="FF0000"/>
                </a:solidFill>
              </a:rPr>
              <a:t>배민경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임영제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(21Line)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F25B45-3D14-4792-9448-60E5196044D8}"/>
              </a:ext>
            </a:extLst>
          </p:cNvPr>
          <p:cNvSpPr txBox="1"/>
          <p:nvPr/>
        </p:nvSpPr>
        <p:spPr>
          <a:xfrm>
            <a:off x="6251342" y="1363354"/>
            <a:ext cx="572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User DB </a:t>
            </a:r>
            <a:r>
              <a:rPr lang="ko-KR" altLang="en-US" sz="2000" b="1" dirty="0">
                <a:solidFill>
                  <a:srgbClr val="FF0000"/>
                </a:solidFill>
              </a:rPr>
              <a:t>에 필요한 필드를 정의하는 기능입니다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2000" b="1" dirty="0" err="1">
                <a:solidFill>
                  <a:srgbClr val="FF0000"/>
                </a:solidFill>
              </a:rPr>
              <a:t>MyBatis</a:t>
            </a:r>
            <a:r>
              <a:rPr lang="ko-KR" altLang="en-US" sz="2000" b="1" dirty="0">
                <a:solidFill>
                  <a:srgbClr val="FF0000"/>
                </a:solidFill>
              </a:rPr>
              <a:t>의 기본 사용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방식입니다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68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A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7500" y="106535"/>
            <a:ext cx="11897212" cy="6644930"/>
            <a:chOff x="284085" y="70022"/>
            <a:chExt cx="12012733" cy="664493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 rot="16200000">
              <a:off x="2984376" y="-2561470"/>
              <a:ext cx="6507333" cy="11907915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>
              <a:off x="2386660" y="70022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>
              <a:off x="2039044" y="6646154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>
              <a:off x="2910581" y="6641391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>
              <a:off x="608520" y="2649597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>
              <a:off x="1106305" y="419242"/>
              <a:ext cx="11190513" cy="5999568"/>
            </a:xfrm>
            <a:prstGeom prst="rect">
              <a:avLst/>
            </a:prstGeom>
            <a:gradFill flip="none" rotWithShape="1">
              <a:gsLst>
                <a:gs pos="2000">
                  <a:schemeClr val="accent1">
                    <a:lumMod val="50000"/>
                  </a:schemeClr>
                </a:gs>
                <a:gs pos="2000">
                  <a:srgbClr val="2BACE2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2BACE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>
              <a:off x="608520" y="2476399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ACE2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>
              <a:off x="1089096" y="612047"/>
              <a:ext cx="72246" cy="185672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rgbClr val="2BACE2"/>
                  </a:solidFill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D99A8B-45D6-401A-A214-1AC77FB98D4F}"/>
              </a:ext>
            </a:extLst>
          </p:cNvPr>
          <p:cNvSpPr/>
          <p:nvPr/>
        </p:nvSpPr>
        <p:spPr>
          <a:xfrm>
            <a:off x="9699579" y="5617888"/>
            <a:ext cx="21718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white"/>
                </a:solidFill>
              </a:rPr>
              <a:t>Performation</a:t>
            </a:r>
            <a:endParaRPr lang="en-US" altLang="ko-KR" sz="2400" b="1" kern="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04FFB3-AB84-469F-8ABB-077C1DAC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53" y="1115336"/>
            <a:ext cx="7466028" cy="51959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01E45A7-5605-4BFD-998F-6A175C036A84}"/>
              </a:ext>
            </a:extLst>
          </p:cNvPr>
          <p:cNvSpPr txBox="1"/>
          <p:nvPr/>
        </p:nvSpPr>
        <p:spPr>
          <a:xfrm>
            <a:off x="1397090" y="559713"/>
            <a:ext cx="9478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ApiMapper.xml </a:t>
            </a:r>
            <a:r>
              <a:rPr lang="ko-KR" altLang="en-US" sz="2400" b="1" dirty="0">
                <a:solidFill>
                  <a:srgbClr val="FF0000"/>
                </a:solidFill>
              </a:rPr>
              <a:t>담당자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ko-KR" altLang="en-US" sz="2400" b="1" dirty="0" err="1">
                <a:solidFill>
                  <a:srgbClr val="FF0000"/>
                </a:solidFill>
              </a:rPr>
              <a:t>배민경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</a:rPr>
              <a:t>임영제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(37Line)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03278B-2A30-4CEB-8791-870968DE19EF}"/>
              </a:ext>
            </a:extLst>
          </p:cNvPr>
          <p:cNvSpPr txBox="1"/>
          <p:nvPr/>
        </p:nvSpPr>
        <p:spPr>
          <a:xfrm>
            <a:off x="8870622" y="1363354"/>
            <a:ext cx="3110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User DB</a:t>
            </a:r>
            <a:r>
              <a:rPr lang="ko-KR" altLang="en-US" sz="2000" b="1" dirty="0">
                <a:solidFill>
                  <a:srgbClr val="FF0000"/>
                </a:solidFill>
              </a:rPr>
              <a:t>에 접근하기 위해 </a:t>
            </a:r>
            <a:r>
              <a:rPr lang="en-US" altLang="ko-KR" sz="2000" b="1" dirty="0" err="1">
                <a:solidFill>
                  <a:srgbClr val="FF0000"/>
                </a:solidFill>
              </a:rPr>
              <a:t>MyBatis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라는 </a:t>
            </a:r>
            <a:r>
              <a:rPr lang="en-US" altLang="ko-KR" sz="2000" b="1" dirty="0">
                <a:solidFill>
                  <a:srgbClr val="FF0000"/>
                </a:solidFill>
              </a:rPr>
              <a:t>ORM</a:t>
            </a:r>
            <a:r>
              <a:rPr lang="ko-KR" altLang="en-US" sz="2000" b="1" dirty="0">
                <a:solidFill>
                  <a:srgbClr val="FF0000"/>
                </a:solidFill>
              </a:rPr>
              <a:t>을 사용한 기능입니다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2000" b="1" dirty="0">
                <a:solidFill>
                  <a:srgbClr val="FF0000"/>
                </a:solidFill>
              </a:rPr>
              <a:t>DB</a:t>
            </a:r>
            <a:r>
              <a:rPr lang="ko-KR" altLang="en-US" sz="2000" b="1" dirty="0">
                <a:solidFill>
                  <a:srgbClr val="FF0000"/>
                </a:solidFill>
              </a:rPr>
              <a:t>를 읽어오고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삭제하고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추가하는 기능을 가집니다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05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1005</Words>
  <Application>Microsoft Office PowerPoint</Application>
  <PresentationFormat>와이드스크린</PresentationFormat>
  <Paragraphs>208</Paragraphs>
  <Slides>30</Slides>
  <Notes>1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나눔바른고딕</vt:lpstr>
      <vt:lpstr>맑은 고딕</vt:lpstr>
      <vt:lpstr>Arial</vt:lpstr>
      <vt:lpstr>Times New Roman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배 민경</cp:lastModifiedBy>
  <cp:revision>227</cp:revision>
  <dcterms:created xsi:type="dcterms:W3CDTF">2020-10-26T02:17:25Z</dcterms:created>
  <dcterms:modified xsi:type="dcterms:W3CDTF">2020-12-18T09:01:11Z</dcterms:modified>
</cp:coreProperties>
</file>